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4"/>
  </p:notesMasterIdLst>
  <p:sldIdLst>
    <p:sldId id="389" r:id="rId2"/>
    <p:sldId id="391" r:id="rId3"/>
    <p:sldId id="270" r:id="rId4"/>
    <p:sldId id="358" r:id="rId5"/>
    <p:sldId id="417" r:id="rId6"/>
    <p:sldId id="359" r:id="rId7"/>
    <p:sldId id="385" r:id="rId8"/>
    <p:sldId id="418" r:id="rId9"/>
    <p:sldId id="450" r:id="rId10"/>
    <p:sldId id="365" r:id="rId11"/>
    <p:sldId id="386" r:id="rId12"/>
    <p:sldId id="387" r:id="rId13"/>
    <p:sldId id="419" r:id="rId14"/>
    <p:sldId id="422" r:id="rId15"/>
    <p:sldId id="421" r:id="rId16"/>
    <p:sldId id="423" r:id="rId17"/>
    <p:sldId id="448" r:id="rId18"/>
    <p:sldId id="452" r:id="rId19"/>
    <p:sldId id="453" r:id="rId20"/>
    <p:sldId id="424" r:id="rId21"/>
    <p:sldId id="425" r:id="rId22"/>
    <p:sldId id="426" r:id="rId23"/>
    <p:sldId id="427" r:id="rId24"/>
    <p:sldId id="432" r:id="rId25"/>
    <p:sldId id="449" r:id="rId26"/>
    <p:sldId id="428" r:id="rId27"/>
    <p:sldId id="429" r:id="rId28"/>
    <p:sldId id="430" r:id="rId29"/>
    <p:sldId id="434" r:id="rId30"/>
    <p:sldId id="435" r:id="rId31"/>
    <p:sldId id="433" r:id="rId32"/>
    <p:sldId id="436" r:id="rId33"/>
    <p:sldId id="438" r:id="rId34"/>
    <p:sldId id="431" r:id="rId35"/>
    <p:sldId id="442" r:id="rId36"/>
    <p:sldId id="437" r:id="rId37"/>
    <p:sldId id="451" r:id="rId38"/>
    <p:sldId id="441" r:id="rId39"/>
    <p:sldId id="440" r:id="rId40"/>
    <p:sldId id="445" r:id="rId41"/>
    <p:sldId id="446" r:id="rId42"/>
    <p:sldId id="447" r:id="rId43"/>
  </p:sldIdLst>
  <p:sldSz cx="9144000" cy="6858000" type="screen4x3"/>
  <p:notesSz cx="7023100" cy="93091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0954D2-C5A8-E0D5-61BB-F5DDD2DEB78B}" name="Matt Carlson" initials="MC" userId="S::mcarlson@compassidaho.org::93d19452-5963-40cb-9813-deefe453ec4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F64"/>
    <a:srgbClr val="7F6000"/>
    <a:srgbClr val="EAEFF7"/>
    <a:srgbClr val="D2DEEF"/>
    <a:srgbClr val="B7B2A9"/>
    <a:srgbClr val="9B9489"/>
    <a:srgbClr val="46566E"/>
    <a:srgbClr val="8F9FB7"/>
    <a:srgbClr val="C5C3C3"/>
    <a:srgbClr val="A19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0" autoAdjust="0"/>
    <p:restoredTop sz="85629" autoAdjust="0"/>
  </p:normalViewPr>
  <p:slideViewPr>
    <p:cSldViewPr snapToGrid="0">
      <p:cViewPr varScale="1">
        <p:scale>
          <a:sx n="92" d="100"/>
          <a:sy n="92" d="100"/>
        </p:scale>
        <p:origin x="2502" y="84"/>
      </p:cViewPr>
      <p:guideLst/>
    </p:cSldViewPr>
  </p:slideViewPr>
  <p:notesTextViewPr>
    <p:cViewPr>
      <p:scale>
        <a:sx n="1" d="1"/>
        <a:sy n="1" d="1"/>
      </p:scale>
      <p:origin x="0" y="0"/>
    </p:cViewPr>
  </p:notesTextViewPr>
  <p:notesViewPr>
    <p:cSldViewPr snapToGrid="0">
      <p:cViewPr varScale="1">
        <p:scale>
          <a:sx n="102" d="100"/>
          <a:sy n="102" d="100"/>
        </p:scale>
        <p:origin x="248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0DCD68-9660-44F8-8798-EE97D7A398F5}"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48652C5C-4200-4025-8754-3CBBC5FBD576}" type="pres">
      <dgm:prSet presAssocID="{700DCD68-9660-44F8-8798-EE97D7A398F5}" presName="Name0" presStyleCnt="0">
        <dgm:presLayoutVars>
          <dgm:chMax val="7"/>
          <dgm:resizeHandles val="exact"/>
        </dgm:presLayoutVars>
      </dgm:prSet>
      <dgm:spPr/>
    </dgm:pt>
  </dgm:ptLst>
  <dgm:cxnLst>
    <dgm:cxn modelId="{EA29B27C-C8D4-4121-9C31-71C7FB3E2D50}" type="presOf" srcId="{700DCD68-9660-44F8-8798-EE97D7A398F5}" destId="{48652C5C-4200-4025-8754-3CBBC5FBD576}" srcOrd="0"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0DCD68-9660-44F8-8798-EE97D7A398F5}"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US"/>
        </a:p>
      </dgm:t>
    </dgm:pt>
    <dgm:pt modelId="{48652C5C-4200-4025-8754-3CBBC5FBD576}" type="pres">
      <dgm:prSet presAssocID="{700DCD68-9660-44F8-8798-EE97D7A398F5}" presName="Name0" presStyleCnt="0">
        <dgm:presLayoutVars>
          <dgm:chMax val="7"/>
          <dgm:resizeHandles val="exact"/>
        </dgm:presLayoutVars>
      </dgm:prSet>
      <dgm:spPr/>
    </dgm:pt>
  </dgm:ptLst>
  <dgm:cxnLst>
    <dgm:cxn modelId="{4FEF9342-55D9-45AB-9000-011B9D857B00}" type="presOf" srcId="{700DCD68-9660-44F8-8798-EE97D7A398F5}" destId="{48652C5C-4200-4025-8754-3CBBC5FBD576}" srcOrd="0"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C23F2CF8-E23B-4B4D-9144-F07A442B1D5D}" type="datetimeFigureOut">
              <a:rPr lang="en-US" smtClean="0"/>
              <a:t>2/6/2025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75CB2ED-FAC2-427B-BD70-EC9E4A396395}" type="slidenum">
              <a:rPr lang="en-US" smtClean="0"/>
              <a:t>‹#›</a:t>
            </a:fld>
            <a:endParaRPr lang="en-US"/>
          </a:p>
        </p:txBody>
      </p:sp>
    </p:spTree>
    <p:extLst>
      <p:ext uri="{BB962C8B-B14F-4D97-AF65-F5344CB8AC3E}">
        <p14:creationId xmlns:p14="http://schemas.microsoft.com/office/powerpoint/2010/main" val="16811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exact title slide (exact wording) for RTAC and Board.</a:t>
            </a:r>
          </a:p>
          <a:p>
            <a:endParaRPr lang="en-US" dirty="0"/>
          </a:p>
          <a:p>
            <a:r>
              <a:rPr lang="en-US" dirty="0"/>
              <a:t>For other presentations, DO still use the standard COMPAS</a:t>
            </a:r>
            <a:r>
              <a:rPr lang="en-US" baseline="0" dirty="0"/>
              <a:t>S slides (the gray with the logo), but you do not have to use this wording on your title.</a:t>
            </a:r>
            <a:endParaRPr lang="en-US" dirty="0"/>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1</a:t>
            </a:fld>
            <a:endParaRPr lang="en-US" dirty="0"/>
          </a:p>
        </p:txBody>
      </p:sp>
    </p:spTree>
    <p:extLst>
      <p:ext uri="{BB962C8B-B14F-4D97-AF65-F5344CB8AC3E}">
        <p14:creationId xmlns:p14="http://schemas.microsoft.com/office/powerpoint/2010/main" val="414874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on to the Roadway projects. You’ll notice that there are two ties that you will be voting on at your next RTAC meeting. First place is such a tie. Both are Nampa’s projects. </a:t>
            </a:r>
          </a:p>
        </p:txBody>
      </p:sp>
      <p:sp>
        <p:nvSpPr>
          <p:cNvPr id="4" name="Slide Number Placeholder 3"/>
          <p:cNvSpPr>
            <a:spLocks noGrp="1"/>
          </p:cNvSpPr>
          <p:nvPr>
            <p:ph type="sldNum" sz="quarter" idx="10"/>
          </p:nvPr>
        </p:nvSpPr>
        <p:spPr/>
        <p:txBody>
          <a:bodyPr/>
          <a:lstStyle/>
          <a:p>
            <a:fld id="{875CB2ED-FAC2-427B-BD70-EC9E4A396395}" type="slidenum">
              <a:rPr lang="en-US" smtClean="0"/>
              <a:t>11</a:t>
            </a:fld>
            <a:endParaRPr lang="en-US"/>
          </a:p>
        </p:txBody>
      </p:sp>
    </p:spTree>
    <p:extLst>
      <p:ext uri="{BB962C8B-B14F-4D97-AF65-F5344CB8AC3E}">
        <p14:creationId xmlns:p14="http://schemas.microsoft.com/office/powerpoint/2010/main" val="167068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12</a:t>
            </a:fld>
            <a:endParaRPr lang="en-US"/>
          </a:p>
        </p:txBody>
      </p:sp>
    </p:spTree>
    <p:extLst>
      <p:ext uri="{BB962C8B-B14F-4D97-AF65-F5344CB8AC3E}">
        <p14:creationId xmlns:p14="http://schemas.microsoft.com/office/powerpoint/2010/main" val="221580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D140B-67ED-BCF4-828D-47A0A1658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F8876-C862-8088-6547-9604239099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BF387-69D2-DA14-3CC6-76D8E87D9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BF5AD-F60C-1C8A-BDF2-90B30ABC5ED8}"/>
              </a:ext>
            </a:extLst>
          </p:cNvPr>
          <p:cNvSpPr>
            <a:spLocks noGrp="1"/>
          </p:cNvSpPr>
          <p:nvPr>
            <p:ph type="sldNum" sz="quarter" idx="10"/>
          </p:nvPr>
        </p:nvSpPr>
        <p:spPr/>
        <p:txBody>
          <a:bodyPr/>
          <a:lstStyle/>
          <a:p>
            <a:fld id="{875CB2ED-FAC2-427B-BD70-EC9E4A396395}" type="slidenum">
              <a:rPr lang="en-US" smtClean="0"/>
              <a:t>14</a:t>
            </a:fld>
            <a:endParaRPr lang="en-US"/>
          </a:p>
        </p:txBody>
      </p:sp>
    </p:spTree>
    <p:extLst>
      <p:ext uri="{BB962C8B-B14F-4D97-AF65-F5344CB8AC3E}">
        <p14:creationId xmlns:p14="http://schemas.microsoft.com/office/powerpoint/2010/main" val="259512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94D53-F46D-D3D0-665D-9F1CAFE507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0601B-8AC4-4E49-F767-5C65720669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C6C29-4DCE-6EB5-BE3B-14D6904D44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A8B57D-223D-A6E5-2476-BE01A6C5EDE5}"/>
              </a:ext>
            </a:extLst>
          </p:cNvPr>
          <p:cNvSpPr>
            <a:spLocks noGrp="1"/>
          </p:cNvSpPr>
          <p:nvPr>
            <p:ph type="sldNum" sz="quarter" idx="10"/>
          </p:nvPr>
        </p:nvSpPr>
        <p:spPr/>
        <p:txBody>
          <a:bodyPr/>
          <a:lstStyle/>
          <a:p>
            <a:fld id="{875CB2ED-FAC2-427B-BD70-EC9E4A396395}" type="slidenum">
              <a:rPr lang="en-US" smtClean="0"/>
              <a:t>15</a:t>
            </a:fld>
            <a:endParaRPr lang="en-US"/>
          </a:p>
        </p:txBody>
      </p:sp>
    </p:spTree>
    <p:extLst>
      <p:ext uri="{BB962C8B-B14F-4D97-AF65-F5344CB8AC3E}">
        <p14:creationId xmlns:p14="http://schemas.microsoft.com/office/powerpoint/2010/main" val="4070766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15481-3EA5-FDD5-C904-C2E659184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8881E-BD01-F0BF-32D9-3DDBB5816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80AAF-96C7-C728-EF12-64BBBDC4DA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DDDF1E-1841-152B-2607-4182EE212278}"/>
              </a:ext>
            </a:extLst>
          </p:cNvPr>
          <p:cNvSpPr>
            <a:spLocks noGrp="1"/>
          </p:cNvSpPr>
          <p:nvPr>
            <p:ph type="sldNum" sz="quarter" idx="10"/>
          </p:nvPr>
        </p:nvSpPr>
        <p:spPr/>
        <p:txBody>
          <a:bodyPr/>
          <a:lstStyle/>
          <a:p>
            <a:fld id="{875CB2ED-FAC2-427B-BD70-EC9E4A396395}" type="slidenum">
              <a:rPr lang="en-US" smtClean="0"/>
              <a:t>16</a:t>
            </a:fld>
            <a:endParaRPr lang="en-US"/>
          </a:p>
        </p:txBody>
      </p:sp>
    </p:spTree>
    <p:extLst>
      <p:ext uri="{BB962C8B-B14F-4D97-AF65-F5344CB8AC3E}">
        <p14:creationId xmlns:p14="http://schemas.microsoft.com/office/powerpoint/2010/main" val="338232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0495-427E-3A25-D0DC-4BC27D3BA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D6350-D4B3-18F2-941D-79F4DDFA9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B12E5-A4A3-04B2-1B21-C8D12A9C10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6F4640-246A-1E98-64A2-B53F746C2A2E}"/>
              </a:ext>
            </a:extLst>
          </p:cNvPr>
          <p:cNvSpPr>
            <a:spLocks noGrp="1"/>
          </p:cNvSpPr>
          <p:nvPr>
            <p:ph type="sldNum" sz="quarter" idx="10"/>
          </p:nvPr>
        </p:nvSpPr>
        <p:spPr/>
        <p:txBody>
          <a:bodyPr/>
          <a:lstStyle/>
          <a:p>
            <a:fld id="{875CB2ED-FAC2-427B-BD70-EC9E4A396395}" type="slidenum">
              <a:rPr lang="en-US" smtClean="0"/>
              <a:t>17</a:t>
            </a:fld>
            <a:endParaRPr lang="en-US"/>
          </a:p>
        </p:txBody>
      </p:sp>
    </p:spTree>
    <p:extLst>
      <p:ext uri="{BB962C8B-B14F-4D97-AF65-F5344CB8AC3E}">
        <p14:creationId xmlns:p14="http://schemas.microsoft.com/office/powerpoint/2010/main" val="50610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21</a:t>
            </a:fld>
            <a:endParaRPr lang="en-US"/>
          </a:p>
        </p:txBody>
      </p:sp>
    </p:spTree>
    <p:extLst>
      <p:ext uri="{BB962C8B-B14F-4D97-AF65-F5344CB8AC3E}">
        <p14:creationId xmlns:p14="http://schemas.microsoft.com/office/powerpoint/2010/main" val="426533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F9CFC-A4A9-7430-AD28-15E2FC3F0A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9FC88-CF1F-4491-70C1-F83EF9ABD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C1ABD-F1A4-74C3-8B28-1475731482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BE1AF8-FD51-9469-7D22-22C2085CC837}"/>
              </a:ext>
            </a:extLst>
          </p:cNvPr>
          <p:cNvSpPr>
            <a:spLocks noGrp="1"/>
          </p:cNvSpPr>
          <p:nvPr>
            <p:ph type="sldNum" sz="quarter" idx="10"/>
          </p:nvPr>
        </p:nvSpPr>
        <p:spPr/>
        <p:txBody>
          <a:bodyPr/>
          <a:lstStyle/>
          <a:p>
            <a:fld id="{875CB2ED-FAC2-427B-BD70-EC9E4A396395}" type="slidenum">
              <a:rPr lang="en-US" smtClean="0"/>
              <a:t>22</a:t>
            </a:fld>
            <a:endParaRPr lang="en-US"/>
          </a:p>
        </p:txBody>
      </p:sp>
    </p:spTree>
    <p:extLst>
      <p:ext uri="{BB962C8B-B14F-4D97-AF65-F5344CB8AC3E}">
        <p14:creationId xmlns:p14="http://schemas.microsoft.com/office/powerpoint/2010/main" val="368422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5C478-B695-97E8-57CE-78EA559F2D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900F0-69D7-4127-A6EB-73EACA02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54AECF-F3B4-D09D-5585-FC9179CAD6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4A5A3C-8CFF-47E0-B879-707284367B04}"/>
              </a:ext>
            </a:extLst>
          </p:cNvPr>
          <p:cNvSpPr>
            <a:spLocks noGrp="1"/>
          </p:cNvSpPr>
          <p:nvPr>
            <p:ph type="sldNum" sz="quarter" idx="10"/>
          </p:nvPr>
        </p:nvSpPr>
        <p:spPr/>
        <p:txBody>
          <a:bodyPr/>
          <a:lstStyle/>
          <a:p>
            <a:fld id="{875CB2ED-FAC2-427B-BD70-EC9E4A396395}" type="slidenum">
              <a:rPr lang="en-US" smtClean="0"/>
              <a:t>23</a:t>
            </a:fld>
            <a:endParaRPr lang="en-US"/>
          </a:p>
        </p:txBody>
      </p:sp>
    </p:spTree>
    <p:extLst>
      <p:ext uri="{BB962C8B-B14F-4D97-AF65-F5344CB8AC3E}">
        <p14:creationId xmlns:p14="http://schemas.microsoft.com/office/powerpoint/2010/main" val="4288281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24</a:t>
            </a:fld>
            <a:endParaRPr lang="en-US"/>
          </a:p>
        </p:txBody>
      </p:sp>
    </p:spTree>
    <p:extLst>
      <p:ext uri="{BB962C8B-B14F-4D97-AF65-F5344CB8AC3E}">
        <p14:creationId xmlns:p14="http://schemas.microsoft.com/office/powerpoint/2010/main" val="794980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1166813"/>
            <a:ext cx="4198938" cy="3149600"/>
          </a:xfrm>
        </p:spPr>
      </p:sp>
      <p:sp>
        <p:nvSpPr>
          <p:cNvPr id="3" name="Notes Placeholder 2"/>
          <p:cNvSpPr>
            <a:spLocks noGrp="1"/>
          </p:cNvSpPr>
          <p:nvPr>
            <p:ph type="body" idx="1"/>
          </p:nvPr>
        </p:nvSpPr>
        <p:spPr/>
        <p:txBody>
          <a:bodyPr/>
          <a:lstStyle/>
          <a:p>
            <a:endParaRPr lang="en-US" baseline="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875CB2ED-FAC2-427B-BD70-EC9E4A39639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667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26</a:t>
            </a:fld>
            <a:endParaRPr lang="en-US"/>
          </a:p>
        </p:txBody>
      </p:sp>
    </p:spTree>
    <p:extLst>
      <p:ext uri="{BB962C8B-B14F-4D97-AF65-F5344CB8AC3E}">
        <p14:creationId xmlns:p14="http://schemas.microsoft.com/office/powerpoint/2010/main" val="260331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51B80-60A5-0976-5AD1-5A530666E8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6E4A3-3ECE-6654-E4A2-D9D64D2B87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2556E-BFC0-7C60-FBF9-DE3FEF82B9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AA26C8-E120-5ED0-2B55-BF7261A95CDF}"/>
              </a:ext>
            </a:extLst>
          </p:cNvPr>
          <p:cNvSpPr>
            <a:spLocks noGrp="1"/>
          </p:cNvSpPr>
          <p:nvPr>
            <p:ph type="sldNum" sz="quarter" idx="10"/>
          </p:nvPr>
        </p:nvSpPr>
        <p:spPr/>
        <p:txBody>
          <a:bodyPr/>
          <a:lstStyle/>
          <a:p>
            <a:fld id="{875CB2ED-FAC2-427B-BD70-EC9E4A396395}" type="slidenum">
              <a:rPr lang="en-US" smtClean="0"/>
              <a:t>27</a:t>
            </a:fld>
            <a:endParaRPr lang="en-US"/>
          </a:p>
        </p:txBody>
      </p:sp>
    </p:spTree>
    <p:extLst>
      <p:ext uri="{BB962C8B-B14F-4D97-AF65-F5344CB8AC3E}">
        <p14:creationId xmlns:p14="http://schemas.microsoft.com/office/powerpoint/2010/main" val="3109774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D166-CEB2-E4C8-6F3A-C36ED5E10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F79D1-8E78-FD89-B97A-5959E76670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BBEAE-03F4-3E3B-9924-3CA6B29BAA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9BFF64-491D-E9DA-2882-07560F8BEBE8}"/>
              </a:ext>
            </a:extLst>
          </p:cNvPr>
          <p:cNvSpPr>
            <a:spLocks noGrp="1"/>
          </p:cNvSpPr>
          <p:nvPr>
            <p:ph type="sldNum" sz="quarter" idx="10"/>
          </p:nvPr>
        </p:nvSpPr>
        <p:spPr/>
        <p:txBody>
          <a:bodyPr/>
          <a:lstStyle/>
          <a:p>
            <a:fld id="{875CB2ED-FAC2-427B-BD70-EC9E4A396395}" type="slidenum">
              <a:rPr lang="en-US" smtClean="0"/>
              <a:t>28</a:t>
            </a:fld>
            <a:endParaRPr lang="en-US"/>
          </a:p>
        </p:txBody>
      </p:sp>
    </p:spTree>
    <p:extLst>
      <p:ext uri="{BB962C8B-B14F-4D97-AF65-F5344CB8AC3E}">
        <p14:creationId xmlns:p14="http://schemas.microsoft.com/office/powerpoint/2010/main" val="164365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29</a:t>
            </a:fld>
            <a:endParaRPr lang="en-US"/>
          </a:p>
        </p:txBody>
      </p:sp>
    </p:spTree>
    <p:extLst>
      <p:ext uri="{BB962C8B-B14F-4D97-AF65-F5344CB8AC3E}">
        <p14:creationId xmlns:p14="http://schemas.microsoft.com/office/powerpoint/2010/main" val="3561278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30</a:t>
            </a:fld>
            <a:endParaRPr lang="en-US"/>
          </a:p>
        </p:txBody>
      </p:sp>
    </p:spTree>
    <p:extLst>
      <p:ext uri="{BB962C8B-B14F-4D97-AF65-F5344CB8AC3E}">
        <p14:creationId xmlns:p14="http://schemas.microsoft.com/office/powerpoint/2010/main" val="41799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31</a:t>
            </a:fld>
            <a:endParaRPr lang="en-US"/>
          </a:p>
        </p:txBody>
      </p:sp>
    </p:spTree>
    <p:extLst>
      <p:ext uri="{BB962C8B-B14F-4D97-AF65-F5344CB8AC3E}">
        <p14:creationId xmlns:p14="http://schemas.microsoft.com/office/powerpoint/2010/main" val="212068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32</a:t>
            </a:fld>
            <a:endParaRPr lang="en-US"/>
          </a:p>
        </p:txBody>
      </p:sp>
    </p:spTree>
    <p:extLst>
      <p:ext uri="{BB962C8B-B14F-4D97-AF65-F5344CB8AC3E}">
        <p14:creationId xmlns:p14="http://schemas.microsoft.com/office/powerpoint/2010/main" val="4251109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596E1-69A9-5E99-391D-A2FB8A64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FB747-9D70-1B94-0833-45967AB43F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A0A4ED-FDE5-83D2-DE6B-93784EA16C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C9044-B1A9-564A-DD60-5A5C111DFB82}"/>
              </a:ext>
            </a:extLst>
          </p:cNvPr>
          <p:cNvSpPr>
            <a:spLocks noGrp="1"/>
          </p:cNvSpPr>
          <p:nvPr>
            <p:ph type="sldNum" sz="quarter" idx="10"/>
          </p:nvPr>
        </p:nvSpPr>
        <p:spPr/>
        <p:txBody>
          <a:bodyPr/>
          <a:lstStyle/>
          <a:p>
            <a:fld id="{875CB2ED-FAC2-427B-BD70-EC9E4A396395}" type="slidenum">
              <a:rPr lang="en-US" smtClean="0"/>
              <a:t>33</a:t>
            </a:fld>
            <a:endParaRPr lang="en-US"/>
          </a:p>
        </p:txBody>
      </p:sp>
    </p:spTree>
    <p:extLst>
      <p:ext uri="{BB962C8B-B14F-4D97-AF65-F5344CB8AC3E}">
        <p14:creationId xmlns:p14="http://schemas.microsoft.com/office/powerpoint/2010/main" val="1584068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20C6-FE92-EAEC-17EC-E1053794D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10586-734B-4DB1-ACBF-9533BFE92A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92E5FA-AE85-43D7-9FDF-3C678F4242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502AD9-3380-E863-4A6F-8913293AB919}"/>
              </a:ext>
            </a:extLst>
          </p:cNvPr>
          <p:cNvSpPr>
            <a:spLocks noGrp="1"/>
          </p:cNvSpPr>
          <p:nvPr>
            <p:ph type="sldNum" sz="quarter" idx="10"/>
          </p:nvPr>
        </p:nvSpPr>
        <p:spPr/>
        <p:txBody>
          <a:bodyPr/>
          <a:lstStyle/>
          <a:p>
            <a:fld id="{875CB2ED-FAC2-427B-BD70-EC9E4A396395}" type="slidenum">
              <a:rPr lang="en-US" smtClean="0"/>
              <a:t>34</a:t>
            </a:fld>
            <a:endParaRPr lang="en-US"/>
          </a:p>
        </p:txBody>
      </p:sp>
    </p:spTree>
    <p:extLst>
      <p:ext uri="{BB962C8B-B14F-4D97-AF65-F5344CB8AC3E}">
        <p14:creationId xmlns:p14="http://schemas.microsoft.com/office/powerpoint/2010/main" val="4032754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BAE87-8DF8-F6A5-8E53-7151062AC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94EF4-8734-E93A-2AD7-7B760ACCB4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67C32C-66CA-CF40-6ADF-6B1BC2D9C0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1A9CF0-3339-1AD3-45A2-09E3D49C358E}"/>
              </a:ext>
            </a:extLst>
          </p:cNvPr>
          <p:cNvSpPr>
            <a:spLocks noGrp="1"/>
          </p:cNvSpPr>
          <p:nvPr>
            <p:ph type="sldNum" sz="quarter" idx="10"/>
          </p:nvPr>
        </p:nvSpPr>
        <p:spPr/>
        <p:txBody>
          <a:bodyPr/>
          <a:lstStyle/>
          <a:p>
            <a:fld id="{875CB2ED-FAC2-427B-BD70-EC9E4A396395}" type="slidenum">
              <a:rPr lang="en-US" smtClean="0"/>
              <a:t>35</a:t>
            </a:fld>
            <a:endParaRPr lang="en-US"/>
          </a:p>
        </p:txBody>
      </p:sp>
    </p:spTree>
    <p:extLst>
      <p:ext uri="{BB962C8B-B14F-4D97-AF65-F5344CB8AC3E}">
        <p14:creationId xmlns:p14="http://schemas.microsoft.com/office/powerpoint/2010/main" val="1426495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4</a:t>
            </a:fld>
            <a:endParaRPr lang="en-US"/>
          </a:p>
        </p:txBody>
      </p:sp>
    </p:spTree>
    <p:extLst>
      <p:ext uri="{BB962C8B-B14F-4D97-AF65-F5344CB8AC3E}">
        <p14:creationId xmlns:p14="http://schemas.microsoft.com/office/powerpoint/2010/main" val="1117987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3CA5-CBBA-DADF-8150-A40827C5D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94B17-4053-F457-E267-1508608E9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8254B-5D55-4DEA-4087-88B0D0A20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E4E28B-EBED-D192-F193-E7D21F700C75}"/>
              </a:ext>
            </a:extLst>
          </p:cNvPr>
          <p:cNvSpPr>
            <a:spLocks noGrp="1"/>
          </p:cNvSpPr>
          <p:nvPr>
            <p:ph type="sldNum" sz="quarter" idx="10"/>
          </p:nvPr>
        </p:nvSpPr>
        <p:spPr/>
        <p:txBody>
          <a:bodyPr/>
          <a:lstStyle/>
          <a:p>
            <a:fld id="{875CB2ED-FAC2-427B-BD70-EC9E4A396395}" type="slidenum">
              <a:rPr lang="en-US" smtClean="0"/>
              <a:t>36</a:t>
            </a:fld>
            <a:endParaRPr lang="en-US"/>
          </a:p>
        </p:txBody>
      </p:sp>
    </p:spTree>
    <p:extLst>
      <p:ext uri="{BB962C8B-B14F-4D97-AF65-F5344CB8AC3E}">
        <p14:creationId xmlns:p14="http://schemas.microsoft.com/office/powerpoint/2010/main" val="2776739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23CA5-CBBA-DADF-8150-A40827C5D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94B17-4053-F457-E267-1508608E9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8254B-5D55-4DEA-4087-88B0D0A20F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E4E28B-EBED-D192-F193-E7D21F700C75}"/>
              </a:ext>
            </a:extLst>
          </p:cNvPr>
          <p:cNvSpPr>
            <a:spLocks noGrp="1"/>
          </p:cNvSpPr>
          <p:nvPr>
            <p:ph type="sldNum" sz="quarter" idx="10"/>
          </p:nvPr>
        </p:nvSpPr>
        <p:spPr/>
        <p:txBody>
          <a:bodyPr/>
          <a:lstStyle/>
          <a:p>
            <a:fld id="{875CB2ED-FAC2-427B-BD70-EC9E4A396395}" type="slidenum">
              <a:rPr lang="en-US" smtClean="0"/>
              <a:t>37</a:t>
            </a:fld>
            <a:endParaRPr lang="en-US"/>
          </a:p>
        </p:txBody>
      </p:sp>
    </p:spTree>
    <p:extLst>
      <p:ext uri="{BB962C8B-B14F-4D97-AF65-F5344CB8AC3E}">
        <p14:creationId xmlns:p14="http://schemas.microsoft.com/office/powerpoint/2010/main" val="2776739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A74D-045C-FB29-409F-C068BC482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6CD84-42C6-50C2-7478-4DBE53C37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93A484-6911-373E-6140-C1564C4497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26D977-A1E0-EA62-5FE2-7E10A5985581}"/>
              </a:ext>
            </a:extLst>
          </p:cNvPr>
          <p:cNvSpPr>
            <a:spLocks noGrp="1"/>
          </p:cNvSpPr>
          <p:nvPr>
            <p:ph type="sldNum" sz="quarter" idx="10"/>
          </p:nvPr>
        </p:nvSpPr>
        <p:spPr/>
        <p:txBody>
          <a:bodyPr/>
          <a:lstStyle/>
          <a:p>
            <a:fld id="{875CB2ED-FAC2-427B-BD70-EC9E4A396395}" type="slidenum">
              <a:rPr lang="en-US" smtClean="0"/>
              <a:t>38</a:t>
            </a:fld>
            <a:endParaRPr lang="en-US"/>
          </a:p>
        </p:txBody>
      </p:sp>
    </p:spTree>
    <p:extLst>
      <p:ext uri="{BB962C8B-B14F-4D97-AF65-F5344CB8AC3E}">
        <p14:creationId xmlns:p14="http://schemas.microsoft.com/office/powerpoint/2010/main" val="40511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53B1C-7A53-DC31-751A-F283C8B66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AA3BE-CFB0-F4FD-2B42-9FEDF49540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687C3-981B-18F5-1D15-A404717A4E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675756-A867-7E4C-940E-0643C5D31682}"/>
              </a:ext>
            </a:extLst>
          </p:cNvPr>
          <p:cNvSpPr>
            <a:spLocks noGrp="1"/>
          </p:cNvSpPr>
          <p:nvPr>
            <p:ph type="sldNum" sz="quarter" idx="10"/>
          </p:nvPr>
        </p:nvSpPr>
        <p:spPr/>
        <p:txBody>
          <a:bodyPr/>
          <a:lstStyle/>
          <a:p>
            <a:fld id="{875CB2ED-FAC2-427B-BD70-EC9E4A396395}" type="slidenum">
              <a:rPr lang="en-US" smtClean="0"/>
              <a:t>39</a:t>
            </a:fld>
            <a:endParaRPr lang="en-US"/>
          </a:p>
        </p:txBody>
      </p:sp>
    </p:spTree>
    <p:extLst>
      <p:ext uri="{BB962C8B-B14F-4D97-AF65-F5344CB8AC3E}">
        <p14:creationId xmlns:p14="http://schemas.microsoft.com/office/powerpoint/2010/main" val="84800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Slide does not have to say “conclusion” or “summary” (I like “Remember!”), but do tell them what you told them.</a:t>
            </a:r>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40</a:t>
            </a:fld>
            <a:endParaRPr lang="en-US"/>
          </a:p>
        </p:txBody>
      </p:sp>
    </p:spTree>
    <p:extLst>
      <p:ext uri="{BB962C8B-B14F-4D97-AF65-F5344CB8AC3E}">
        <p14:creationId xmlns:p14="http://schemas.microsoft.com/office/powerpoint/2010/main" val="2813837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41</a:t>
            </a:fld>
            <a:endParaRPr lang="en-US"/>
          </a:p>
        </p:txBody>
      </p:sp>
    </p:spTree>
    <p:extLst>
      <p:ext uri="{BB962C8B-B14F-4D97-AF65-F5344CB8AC3E}">
        <p14:creationId xmlns:p14="http://schemas.microsoft.com/office/powerpoint/2010/main" val="657583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42</a:t>
            </a:fld>
            <a:endParaRPr lang="en-US"/>
          </a:p>
        </p:txBody>
      </p:sp>
    </p:spTree>
    <p:extLst>
      <p:ext uri="{BB962C8B-B14F-4D97-AF65-F5344CB8AC3E}">
        <p14:creationId xmlns:p14="http://schemas.microsoft.com/office/powerpoint/2010/main" val="1341464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Looking at that ranking process in broad strokes,</a:t>
            </a:r>
          </a:p>
          <a:p>
            <a:pPr marL="0" indent="0">
              <a:buFont typeface="Arial" panose="020B0604020202020204" pitchFamily="34" charset="0"/>
              <a:buNone/>
            </a:pPr>
            <a:r>
              <a:rPr lang="en-US" dirty="0"/>
              <a:t>I first want to highlight the distinction between scored and unscored projects</a:t>
            </a:r>
          </a:p>
          <a:p>
            <a:pPr marL="171450" indent="-171450">
              <a:buFont typeface="Arial" panose="020B0604020202020204" pitchFamily="34" charset="0"/>
              <a:buChar char="•"/>
            </a:pPr>
            <a:r>
              <a:rPr lang="en-US" dirty="0"/>
              <a:t>Unscored projects include applications for local funds (that is applications for the Project Development Program and CIM Implementation grants) as well as application for studies.</a:t>
            </a:r>
          </a:p>
          <a:p>
            <a:pPr marL="171450" indent="-171450">
              <a:buFont typeface="Arial" panose="020B0604020202020204" pitchFamily="34" charset="0"/>
              <a:buChar char="•"/>
            </a:pPr>
            <a:r>
              <a:rPr lang="en-US" dirty="0"/>
              <a:t>These unscored projects are prioritized using the paired comparison process – identical to previous years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turning to the scored projects, </a:t>
            </a:r>
          </a:p>
          <a:p>
            <a:pPr marL="0" indent="0">
              <a:buFont typeface="Arial" panose="020B0604020202020204" pitchFamily="34" charset="0"/>
              <a:buNone/>
            </a:pPr>
            <a:r>
              <a:rPr lang="en-US" dirty="0"/>
              <a:t>These are project applications for capital and maintenance improvements seeking federal-aid funds (STBG, Tap and CRP funds). </a:t>
            </a:r>
          </a:p>
          <a:p>
            <a:pPr marL="171450" indent="-171450">
              <a:buFont typeface="Arial" panose="020B0604020202020204" pitchFamily="34" charset="0"/>
              <a:buChar char="•"/>
            </a:pPr>
            <a:r>
              <a:rPr lang="en-US" dirty="0"/>
              <a:t>These projects are first assigned a ‘tier’ based on their alignment with CIM 2050.</a:t>
            </a:r>
          </a:p>
          <a:p>
            <a:pPr marL="171450" indent="-171450">
              <a:buFont typeface="Arial" panose="020B0604020202020204" pitchFamily="34" charset="0"/>
              <a:buChar char="•"/>
            </a:pPr>
            <a:r>
              <a:rPr lang="en-US" dirty="0"/>
              <a:t>Projects that align with all or part of a priority identified in CIM will be placed in tier 1 and prioritized throughout the process. All other projects are placed in tier 2.</a:t>
            </a:r>
          </a:p>
          <a:p>
            <a:pPr marL="171450" indent="-171450">
              <a:buFont typeface="Arial" panose="020B0604020202020204" pitchFamily="34" charset="0"/>
              <a:buChar char="•"/>
            </a:pPr>
            <a:r>
              <a:rPr lang="en-US" dirty="0"/>
              <a:t>Regardless of tier, all projects will also be scored according to their contribution to the regional vision, goals, and objectives.</a:t>
            </a:r>
          </a:p>
          <a:p>
            <a:pPr marL="171450" indent="-171450">
              <a:buFont typeface="Arial" panose="020B0604020202020204" pitchFamily="34" charset="0"/>
              <a:buChar char="•"/>
            </a:pPr>
            <a:r>
              <a:rPr lang="en-US" dirty="0"/>
              <a:t>The projects will then be placed in order with Tier 1 over Tier 2, and then scores from highest to lowest, forming the first draft  of the project application ranking. The scores will then be an informative tool to help structure further discussion and decision making</a:t>
            </a:r>
          </a:p>
          <a:p>
            <a:pPr marL="171450" indent="-171450">
              <a:buFont typeface="Arial" panose="020B0604020202020204" pitchFamily="34" charset="0"/>
              <a:buChar char="•"/>
            </a:pPr>
            <a:endParaRPr lang="en-US" dirty="0"/>
          </a:p>
          <a:p>
            <a:r>
              <a:rPr lang="en-US" dirty="0"/>
              <a:t>Now, lets focus in on the scoring criteria for a moment.</a:t>
            </a:r>
          </a:p>
          <a:p>
            <a:endParaRPr lang="en-US" dirty="0"/>
          </a:p>
        </p:txBody>
      </p:sp>
      <p:sp>
        <p:nvSpPr>
          <p:cNvPr id="4" name="Slide Number Placeholder 3"/>
          <p:cNvSpPr>
            <a:spLocks noGrp="1"/>
          </p:cNvSpPr>
          <p:nvPr>
            <p:ph type="sldNum" sz="quarter" idx="5"/>
          </p:nvPr>
        </p:nvSpPr>
        <p:spPr/>
        <p:txBody>
          <a:bodyPr/>
          <a:lstStyle/>
          <a:p>
            <a:fld id="{421FC8C2-7E06-4030-BCB2-011BB5BC8406}" type="slidenum">
              <a:rPr lang="en-US" smtClean="0"/>
              <a:t>5</a:t>
            </a:fld>
            <a:endParaRPr lang="en-US" dirty="0"/>
          </a:p>
        </p:txBody>
      </p:sp>
    </p:spTree>
    <p:extLst>
      <p:ext uri="{BB962C8B-B14F-4D97-AF65-F5344CB8AC3E}">
        <p14:creationId xmlns:p14="http://schemas.microsoft.com/office/powerpoint/2010/main" val="1174092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criteria used to evaluate project applications were developed with the assistance of an RTAC subcommittee (including representation from ACHD, VRT, and the cities of Nampa, Boise and Eagle).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Criteria knit together a number of COMPASS planning products and are structured around the Regional vision and goals described in CIM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criteria provide an objective and replicable evaluation of project impact that can help to foster conversations and facilitate comparisons between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Safety was emphasized in the in the scoring criteria (and received the most points), but COMPASS priorities and goal areas are represented. Additionally, local preference and project readiness are captured within the bonus section.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6</a:t>
            </a:fld>
            <a:endParaRPr lang="en-US"/>
          </a:p>
        </p:txBody>
      </p:sp>
    </p:spTree>
    <p:extLst>
      <p:ext uri="{BB962C8B-B14F-4D97-AF65-F5344CB8AC3E}">
        <p14:creationId xmlns:p14="http://schemas.microsoft.com/office/powerpoint/2010/main" val="2217031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criteria used to evaluate project applications were developed with the assistance of an RTAC subcommittee (including representation from ACHD, VRT, and the cities of Nampa, Boise and Eagle).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Criteria knit together a number of COMPASS planning products and are structured around the Regional vision and goals described in CIM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criteria provide an objective and replicable evaluation of project impact that can help to foster conversations and facilitate comparisons between projects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Safety was emphasized in the in the scoring criteria (and received the most points), but COMPASS priorities and goal areas are represented. Additionally, local preference and project readiness are captured within the bonus section.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 </a:t>
            </a: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875CB2ED-FAC2-427B-BD70-EC9E4A396395}" type="slidenum">
              <a:rPr lang="en-US" smtClean="0"/>
              <a:t>7</a:t>
            </a:fld>
            <a:endParaRPr lang="en-US"/>
          </a:p>
        </p:txBody>
      </p:sp>
    </p:spTree>
    <p:extLst>
      <p:ext uri="{BB962C8B-B14F-4D97-AF65-F5344CB8AC3E}">
        <p14:creationId xmlns:p14="http://schemas.microsoft.com/office/powerpoint/2010/main" val="4060085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scoring process is fleshed out by detailed criteria and thresholds customized for each primary mode and tested on dozens of sample projects. </a:t>
            </a:r>
          </a:p>
          <a:p>
            <a:endParaRPr lang="en-US" dirty="0"/>
          </a:p>
          <a:p>
            <a:r>
              <a:rPr lang="en-US" dirty="0"/>
              <a:t>~~~~</a:t>
            </a:r>
          </a:p>
          <a:p>
            <a:r>
              <a:rPr lang="en-US" dirty="0"/>
              <a:t>The scoring process is underpinned by detailed criteria and thresholds, </a:t>
            </a:r>
          </a:p>
          <a:p>
            <a:pPr marL="0" indent="0">
              <a:buFont typeface="Arial" panose="020B0604020202020204" pitchFamily="34" charset="0"/>
              <a:buNone/>
            </a:pPr>
            <a:r>
              <a:rPr lang="en-US" dirty="0"/>
              <a:t>- Particular criteria were developed for each mode – including auto (as well as [spell out] TSMO/ITS), Active transportation, and public transportation. </a:t>
            </a:r>
          </a:p>
          <a:p>
            <a:pPr marL="0" indent="0">
              <a:buFont typeface="Arial" panose="020B0604020202020204" pitchFamily="34" charset="0"/>
              <a:buNone/>
            </a:pPr>
            <a:r>
              <a:rPr lang="en-US" dirty="0"/>
              <a:t>- These criteria knit together a number of COMPASS planning products, including</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CIM 2050 priorities </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Regional crash safety data - Congestion Management Process (analysis and Toolkit)</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I-84 operations plan (namecheck hunter) - Treasure Valley TSMO Plan</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Pavement, bridge, and facility condition (PMF data)</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 Network Policy (freight network, regional activity centers)</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Equity analysis - Environmental index - Bike-Walk COMPASS (AT network)</a:t>
            </a:r>
          </a:p>
          <a:p>
            <a:pPr marL="171450" lvl="0" indent="-1714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Pathway facility condition (Data-bike)</a:t>
            </a:r>
            <a:endParaRPr lang="en-US" dirty="0"/>
          </a:p>
          <a:p>
            <a:pPr marL="171450" indent="-171450">
              <a:buFontTx/>
              <a:buChar char="-"/>
            </a:pPr>
            <a:r>
              <a:rPr lang="en-US" dirty="0"/>
              <a:t>So, all of these planning tools contribute to the evaluation of project applications</a:t>
            </a:r>
          </a:p>
          <a:p>
            <a:pPr marL="171450" indent="-171450">
              <a:buFontTx/>
              <a:buChar char="-"/>
            </a:pPr>
            <a:r>
              <a:rPr lang="en-US" dirty="0"/>
              <a:t>Tested by evaluating dozens of projects over the past 5 years</a:t>
            </a:r>
          </a:p>
          <a:p>
            <a:pPr marL="171450" indent="-171450">
              <a:buFontTx/>
              <a:buChar char="-"/>
            </a:pPr>
            <a:r>
              <a:rPr lang="en-US" dirty="0"/>
              <a:t>Integrated into project evaluation and inform decision making</a:t>
            </a:r>
          </a:p>
          <a:p>
            <a:r>
              <a:rPr lang="en-US" dirty="0"/>
              <a:t>[ask RTAC SC to add anything if they want]</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75CB2ED-FAC2-427B-BD70-EC9E4A396395}" type="slidenum">
              <a:rPr lang="en-US" smtClean="0"/>
              <a:t>8</a:t>
            </a:fld>
            <a:endParaRPr lang="en-US"/>
          </a:p>
        </p:txBody>
      </p:sp>
    </p:spTree>
    <p:extLst>
      <p:ext uri="{BB962C8B-B14F-4D97-AF65-F5344CB8AC3E}">
        <p14:creationId xmlns:p14="http://schemas.microsoft.com/office/powerpoint/2010/main" val="269056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6A35-0C4B-FDCB-9FA4-BD017A02C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C2EFD-7C0B-C1BE-6378-5AB3D040A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1C95F-C9BF-F073-230A-8C15802C7B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DC69EA-2757-69C4-DD46-F277BB149C96}"/>
              </a:ext>
            </a:extLst>
          </p:cNvPr>
          <p:cNvSpPr>
            <a:spLocks noGrp="1"/>
          </p:cNvSpPr>
          <p:nvPr>
            <p:ph type="sldNum" sz="quarter" idx="10"/>
          </p:nvPr>
        </p:nvSpPr>
        <p:spPr/>
        <p:txBody>
          <a:bodyPr/>
          <a:lstStyle/>
          <a:p>
            <a:fld id="{875CB2ED-FAC2-427B-BD70-EC9E4A396395}" type="slidenum">
              <a:rPr lang="en-US" smtClean="0"/>
              <a:t>9</a:t>
            </a:fld>
            <a:endParaRPr lang="en-US"/>
          </a:p>
        </p:txBody>
      </p:sp>
    </p:spTree>
    <p:extLst>
      <p:ext uri="{BB962C8B-B14F-4D97-AF65-F5344CB8AC3E}">
        <p14:creationId xmlns:p14="http://schemas.microsoft.com/office/powerpoint/2010/main" val="323181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present all Phase II application scores. Now, these are preliminary rankings, as RTAC will discuss and finalize these rankings at your next RTAC meeting.  First, we’ll start with the Alternative Transportation projects. Boise’s </a:t>
            </a:r>
            <a:r>
              <a:rPr lang="en-US" dirty="0" err="1"/>
              <a:t>Ridenbaugh</a:t>
            </a:r>
            <a:r>
              <a:rPr lang="en-US" dirty="0"/>
              <a:t> Canal Pathway project scored 136. ACHD’s Ped Crossing at 32</a:t>
            </a:r>
            <a:r>
              <a:rPr lang="en-US" baseline="30000" dirty="0"/>
              <a:t>nd</a:t>
            </a:r>
            <a:r>
              <a:rPr lang="en-US" dirty="0"/>
              <a:t> St in Garden City came second with a score of 108. Then the City of Nampa’s Interstate 84B, 39</a:t>
            </a:r>
            <a:r>
              <a:rPr lang="en-US" baseline="30000" dirty="0"/>
              <a:t>th</a:t>
            </a:r>
            <a:r>
              <a:rPr lang="en-US" dirty="0"/>
              <a:t> to Sugar, </a:t>
            </a:r>
            <a:r>
              <a:rPr lang="en-US" dirty="0" err="1"/>
              <a:t>Sidepath</a:t>
            </a:r>
            <a:r>
              <a:rPr lang="en-US" dirty="0"/>
              <a:t> project ranked third with a score of 96, and their 11</a:t>
            </a:r>
            <a:r>
              <a:rPr lang="en-US" baseline="30000" dirty="0"/>
              <a:t>th</a:t>
            </a:r>
            <a:r>
              <a:rPr lang="en-US" dirty="0"/>
              <a:t> Avenue </a:t>
            </a:r>
            <a:r>
              <a:rPr lang="en-US" dirty="0" err="1"/>
              <a:t>Sidepath</a:t>
            </a:r>
            <a:r>
              <a:rPr lang="en-US" dirty="0"/>
              <a:t> project scored an 87.</a:t>
            </a:r>
          </a:p>
        </p:txBody>
      </p:sp>
      <p:sp>
        <p:nvSpPr>
          <p:cNvPr id="4" name="Slide Number Placeholder 3"/>
          <p:cNvSpPr>
            <a:spLocks noGrp="1"/>
          </p:cNvSpPr>
          <p:nvPr>
            <p:ph type="sldNum" sz="quarter" idx="10"/>
          </p:nvPr>
        </p:nvSpPr>
        <p:spPr/>
        <p:txBody>
          <a:bodyPr/>
          <a:lstStyle/>
          <a:p>
            <a:fld id="{875CB2ED-FAC2-427B-BD70-EC9E4A396395}" type="slidenum">
              <a:rPr lang="en-US" smtClean="0"/>
              <a:t>10</a:t>
            </a:fld>
            <a:endParaRPr lang="en-US"/>
          </a:p>
        </p:txBody>
      </p:sp>
    </p:spTree>
    <p:extLst>
      <p:ext uri="{BB962C8B-B14F-4D97-AF65-F5344CB8AC3E}">
        <p14:creationId xmlns:p14="http://schemas.microsoft.com/office/powerpoint/2010/main" val="1070781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chemeClr val="accent5">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790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E188-95C4-4BC5-97BC-8946EA94C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DBBFF-B837-4F5C-83E4-6B3AC5D989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52306-102D-4677-B3EA-4E6CDC3472BE}"/>
              </a:ext>
            </a:extLst>
          </p:cNvPr>
          <p:cNvSpPr>
            <a:spLocks noGrp="1"/>
          </p:cNvSpPr>
          <p:nvPr>
            <p:ph type="dt" sz="half" idx="10"/>
          </p:nvPr>
        </p:nvSpPr>
        <p:spPr/>
        <p:txBody>
          <a:bodyPr/>
          <a:lstStyle/>
          <a:p>
            <a:fld id="{1BD2BB1B-612B-4628-9D55-8787D092FF36}" type="datetimeFigureOut">
              <a:rPr lang="en-US" smtClean="0"/>
              <a:t>2/6/2025</a:t>
            </a:fld>
            <a:endParaRPr lang="en-US" dirty="0"/>
          </a:p>
        </p:txBody>
      </p:sp>
      <p:sp>
        <p:nvSpPr>
          <p:cNvPr id="5" name="Footer Placeholder 4">
            <a:extLst>
              <a:ext uri="{FF2B5EF4-FFF2-40B4-BE49-F238E27FC236}">
                <a16:creationId xmlns:a16="http://schemas.microsoft.com/office/drawing/2014/main" id="{6CFF37F8-64A7-446D-AAA2-1A75EE0291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BE3A45-7B59-4F45-B9A2-3BDF9B45296E}"/>
              </a:ext>
            </a:extLst>
          </p:cNvPr>
          <p:cNvSpPr>
            <a:spLocks noGrp="1"/>
          </p:cNvSpPr>
          <p:nvPr>
            <p:ph type="sldNum" sz="quarter" idx="12"/>
          </p:nvPr>
        </p:nvSpPr>
        <p:spPr/>
        <p:txBody>
          <a:bodyPr/>
          <a:lstStyle/>
          <a:p>
            <a:fld id="{B8DAFDFE-DBB7-4933-9BB0-25795DF20A3A}" type="slidenum">
              <a:rPr lang="en-US" smtClean="0"/>
              <a:t>‹#›</a:t>
            </a:fld>
            <a:endParaRPr lang="en-US" dirty="0"/>
          </a:p>
        </p:txBody>
      </p:sp>
    </p:spTree>
    <p:extLst>
      <p:ext uri="{BB962C8B-B14F-4D97-AF65-F5344CB8AC3E}">
        <p14:creationId xmlns:p14="http://schemas.microsoft.com/office/powerpoint/2010/main" val="1462259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6613" y="304534"/>
            <a:ext cx="7886700" cy="1325563"/>
          </a:xfrm>
        </p:spPr>
        <p:txBody>
          <a:bodyPr/>
          <a:lstStyle/>
          <a:p>
            <a:r>
              <a:rPr lang="en-US" dirty="0"/>
              <a:t>Click to edit Master title style</a:t>
            </a:r>
          </a:p>
        </p:txBody>
      </p:sp>
    </p:spTree>
    <p:extLst>
      <p:ext uri="{BB962C8B-B14F-4D97-AF65-F5344CB8AC3E}">
        <p14:creationId xmlns:p14="http://schemas.microsoft.com/office/powerpoint/2010/main" val="39049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71136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4330" y="291974"/>
            <a:ext cx="7886700" cy="1325563"/>
          </a:xfrm>
        </p:spPr>
        <p:txBody>
          <a:bodyPr/>
          <a:lstStyle/>
          <a:p>
            <a:r>
              <a:rPr lang="en-US" dirty="0"/>
              <a:t>Click to edit Master title style</a:t>
            </a:r>
          </a:p>
        </p:txBody>
      </p:sp>
    </p:spTree>
    <p:extLst>
      <p:ext uri="{BB962C8B-B14F-4D97-AF65-F5344CB8AC3E}">
        <p14:creationId xmlns:p14="http://schemas.microsoft.com/office/powerpoint/2010/main" val="162108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05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38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5025" y="294959"/>
            <a:ext cx="7886700" cy="1325563"/>
          </a:xfrm>
        </p:spPr>
        <p:txBody>
          <a:bodyPr/>
          <a:lstStyle/>
          <a:p>
            <a:r>
              <a:rPr lang="en-US" dirty="0"/>
              <a:t>Click to edit Master title style</a:t>
            </a:r>
          </a:p>
        </p:txBody>
      </p:sp>
      <p:sp>
        <p:nvSpPr>
          <p:cNvPr id="4" name="Text Placeholder 3"/>
          <p:cNvSpPr>
            <a:spLocks noGrp="1"/>
          </p:cNvSpPr>
          <p:nvPr>
            <p:ph type="body" sz="quarter" idx="10"/>
          </p:nvPr>
        </p:nvSpPr>
        <p:spPr>
          <a:xfrm>
            <a:off x="622078" y="1620522"/>
            <a:ext cx="8140304" cy="3825875"/>
          </a:xfrm>
        </p:spPr>
        <p:txBody>
          <a:bodyPr/>
          <a:lstStyle>
            <a:lvl1pPr>
              <a:defRPr sz="2400">
                <a:solidFill>
                  <a:schemeClr val="tx1"/>
                </a:solidFill>
              </a:defRPr>
            </a:lvl1pPr>
          </a:lstStyle>
          <a:p>
            <a:pPr lvl="0"/>
            <a:r>
              <a:rPr lang="en-US" dirty="0"/>
              <a:t>Click to edit Master text</a:t>
            </a:r>
          </a:p>
        </p:txBody>
      </p:sp>
    </p:spTree>
    <p:extLst>
      <p:ext uri="{BB962C8B-B14F-4D97-AF65-F5344CB8AC3E}">
        <p14:creationId xmlns:p14="http://schemas.microsoft.com/office/powerpoint/2010/main" val="87695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52640" y="284163"/>
            <a:ext cx="7886700" cy="1325563"/>
          </a:xfrm>
        </p:spPr>
        <p:txBody>
          <a:bodyPr/>
          <a:lstStyle/>
          <a:p>
            <a:r>
              <a:rPr lang="en-US" dirty="0"/>
              <a:t>Click to edit Master title style</a:t>
            </a:r>
          </a:p>
        </p:txBody>
      </p:sp>
      <p:sp>
        <p:nvSpPr>
          <p:cNvPr id="4" name="Content Placeholder 3"/>
          <p:cNvSpPr>
            <a:spLocks noGrp="1"/>
          </p:cNvSpPr>
          <p:nvPr>
            <p:ph sz="quarter" idx="10" hasCustomPrompt="1"/>
          </p:nvPr>
        </p:nvSpPr>
        <p:spPr>
          <a:xfrm>
            <a:off x="635794" y="1609726"/>
            <a:ext cx="8018860" cy="4016375"/>
          </a:xfrm>
        </p:spPr>
        <p:txBody>
          <a:bodyPr>
            <a:normAutofit/>
          </a:bodyPr>
          <a:lstStyle>
            <a:lvl1pPr>
              <a:defRPr sz="2400">
                <a:solidFill>
                  <a:schemeClr val="tx1"/>
                </a:solidFill>
              </a:defRPr>
            </a:lvl1pPr>
          </a:lstStyle>
          <a:p>
            <a:pPr lvl="0"/>
            <a:r>
              <a:rPr lang="en-US" dirty="0"/>
              <a:t>Click to edit Master content</a:t>
            </a:r>
          </a:p>
        </p:txBody>
      </p:sp>
    </p:spTree>
    <p:extLst>
      <p:ext uri="{BB962C8B-B14F-4D97-AF65-F5344CB8AC3E}">
        <p14:creationId xmlns:p14="http://schemas.microsoft.com/office/powerpoint/2010/main" val="359218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 y="291974"/>
            <a:ext cx="7886700" cy="1325563"/>
          </a:xfrm>
        </p:spPr>
        <p:txBody>
          <a:bodyPr/>
          <a:lstStyle>
            <a:lvl1pPr>
              <a:defRPr/>
            </a:lvl1pPr>
          </a:lstStyle>
          <a:p>
            <a:r>
              <a:rPr lang="en-US" dirty="0"/>
              <a:t>Contact</a:t>
            </a:r>
          </a:p>
        </p:txBody>
      </p:sp>
      <p:sp>
        <p:nvSpPr>
          <p:cNvPr id="3" name="Text Placeholder 2"/>
          <p:cNvSpPr txBox="1">
            <a:spLocks/>
          </p:cNvSpPr>
          <p:nvPr userDrawn="1"/>
        </p:nvSpPr>
        <p:spPr>
          <a:xfrm>
            <a:off x="355025" y="1486632"/>
            <a:ext cx="5220585" cy="1474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2600" dirty="0">
                <a:solidFill>
                  <a:schemeClr val="tx1"/>
                </a:solidFill>
              </a:rPr>
              <a:t>Name</a:t>
            </a:r>
          </a:p>
          <a:p>
            <a:pPr marL="0" indent="0">
              <a:lnSpc>
                <a:spcPct val="100000"/>
              </a:lnSpc>
              <a:spcBef>
                <a:spcPts val="0"/>
              </a:spcBef>
              <a:buFont typeface="Arial" panose="020B0604020202020204" pitchFamily="34" charset="0"/>
              <a:buNone/>
            </a:pPr>
            <a:r>
              <a:rPr lang="en-US" sz="2600" dirty="0">
                <a:solidFill>
                  <a:schemeClr val="tx1"/>
                </a:solidFill>
              </a:rPr>
              <a:t>Title</a:t>
            </a:r>
          </a:p>
          <a:p>
            <a:pPr marL="0" indent="0">
              <a:lnSpc>
                <a:spcPct val="100000"/>
              </a:lnSpc>
              <a:spcBef>
                <a:spcPts val="0"/>
              </a:spcBef>
              <a:buFont typeface="Arial" panose="020B0604020202020204" pitchFamily="34" charset="0"/>
              <a:buNone/>
            </a:pPr>
            <a:r>
              <a:rPr lang="en-US" sz="2600" dirty="0">
                <a:solidFill>
                  <a:schemeClr val="tx1"/>
                </a:solidFill>
              </a:rPr>
              <a:t>email@compassidaho.org</a:t>
            </a:r>
          </a:p>
          <a:p>
            <a:pPr marL="0" indent="0">
              <a:lnSpc>
                <a:spcPct val="100000"/>
              </a:lnSpc>
              <a:spcBef>
                <a:spcPts val="0"/>
              </a:spcBef>
              <a:buFont typeface="Arial" panose="020B0604020202020204" pitchFamily="34" charset="0"/>
              <a:buNone/>
            </a:pPr>
            <a:endParaRPr lang="en-US" dirty="0"/>
          </a:p>
          <a:p>
            <a:pPr marL="0" indent="0">
              <a:buFont typeface="Arial" panose="020B0604020202020204" pitchFamily="34" charset="0"/>
              <a:buNone/>
            </a:pPr>
            <a:endParaRPr lang="en-US" dirty="0"/>
          </a:p>
        </p:txBody>
      </p:sp>
      <p:grpSp>
        <p:nvGrpSpPr>
          <p:cNvPr id="4" name="Group 3"/>
          <p:cNvGrpSpPr/>
          <p:nvPr userDrawn="1"/>
        </p:nvGrpSpPr>
        <p:grpSpPr>
          <a:xfrm>
            <a:off x="355025" y="4231092"/>
            <a:ext cx="9058923" cy="1723826"/>
            <a:chOff x="377327" y="4242243"/>
            <a:chExt cx="9058923" cy="1723826"/>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3857" y="4280481"/>
              <a:ext cx="516274" cy="516274"/>
            </a:xfrm>
            <a:prstGeom prst="rect">
              <a:avLst/>
            </a:prstGeom>
          </p:spPr>
        </p:pic>
        <p:grpSp>
          <p:nvGrpSpPr>
            <p:cNvPr id="6" name="Group 5"/>
            <p:cNvGrpSpPr/>
            <p:nvPr/>
          </p:nvGrpSpPr>
          <p:grpSpPr>
            <a:xfrm>
              <a:off x="377327" y="4242243"/>
              <a:ext cx="9058923" cy="1723826"/>
              <a:chOff x="377327" y="4242243"/>
              <a:chExt cx="9058923" cy="1723826"/>
            </a:xfrm>
          </p:grpSpPr>
          <p:grpSp>
            <p:nvGrpSpPr>
              <p:cNvPr id="7" name="Group 6"/>
              <p:cNvGrpSpPr/>
              <p:nvPr/>
            </p:nvGrpSpPr>
            <p:grpSpPr>
              <a:xfrm>
                <a:off x="377327" y="4242243"/>
                <a:ext cx="5044677" cy="1723826"/>
                <a:chOff x="215073" y="3278121"/>
                <a:chExt cx="5044677" cy="1723826"/>
              </a:xfrm>
            </p:grpSpPr>
            <p:sp>
              <p:nvSpPr>
                <p:cNvPr id="13" name="Text Placeholder 2"/>
                <p:cNvSpPr txBox="1">
                  <a:spLocks/>
                </p:cNvSpPr>
                <p:nvPr/>
              </p:nvSpPr>
              <p:spPr>
                <a:xfrm>
                  <a:off x="796110" y="3410544"/>
                  <a:ext cx="4463640" cy="390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rPr>
                    <a:t>www.compassidaho.org</a:t>
                  </a:r>
                </a:p>
              </p:txBody>
            </p:sp>
            <p:grpSp>
              <p:nvGrpSpPr>
                <p:cNvPr id="14" name="Group 13"/>
                <p:cNvGrpSpPr/>
                <p:nvPr/>
              </p:nvGrpSpPr>
              <p:grpSpPr>
                <a:xfrm>
                  <a:off x="215073" y="3278121"/>
                  <a:ext cx="4807157" cy="1723826"/>
                  <a:chOff x="215073" y="3278121"/>
                  <a:chExt cx="4807157" cy="1723826"/>
                </a:xfrm>
              </p:grpSpPr>
              <p:grpSp>
                <p:nvGrpSpPr>
                  <p:cNvPr id="15" name="Group 14"/>
                  <p:cNvGrpSpPr/>
                  <p:nvPr/>
                </p:nvGrpSpPr>
                <p:grpSpPr>
                  <a:xfrm>
                    <a:off x="215073" y="3809045"/>
                    <a:ext cx="4807157" cy="1192902"/>
                    <a:chOff x="4217641" y="1650835"/>
                    <a:chExt cx="4807157" cy="1192902"/>
                  </a:xfrm>
                </p:grpSpPr>
                <p:grpSp>
                  <p:nvGrpSpPr>
                    <p:cNvPr id="17" name="Group 16"/>
                    <p:cNvGrpSpPr/>
                    <p:nvPr/>
                  </p:nvGrpSpPr>
                  <p:grpSpPr>
                    <a:xfrm>
                      <a:off x="4217641" y="1650835"/>
                      <a:ext cx="628513" cy="1181739"/>
                      <a:chOff x="4217641" y="1650835"/>
                      <a:chExt cx="628513" cy="118173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641" y="1650835"/>
                        <a:ext cx="595060" cy="595060"/>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930" y="2221350"/>
                        <a:ext cx="611224" cy="611224"/>
                      </a:xfrm>
                      <a:prstGeom prst="rect">
                        <a:avLst/>
                      </a:prstGeom>
                    </p:spPr>
                  </p:pic>
                </p:grpSp>
                <p:sp>
                  <p:nvSpPr>
                    <p:cNvPr id="18" name="Text Placeholder 2"/>
                    <p:cNvSpPr txBox="1">
                      <a:spLocks/>
                    </p:cNvSpPr>
                    <p:nvPr/>
                  </p:nvSpPr>
                  <p:spPr>
                    <a:xfrm>
                      <a:off x="4798679" y="1824679"/>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latin typeface="+mj-lt"/>
                          <a:ea typeface="Verdana" panose="020B0604030504040204" pitchFamily="34" charset="0"/>
                          <a:cs typeface="Verdana" panose="020B0604030504040204" pitchFamily="34" charset="0"/>
                        </a:rPr>
                        <a:t>www.facebook.com/compassidaho</a:t>
                      </a:r>
                    </a:p>
                    <a:p>
                      <a:pPr marL="0" indent="0">
                        <a:buFont typeface="Arial" panose="020B0604020202020204" pitchFamily="34" charset="0"/>
                        <a:buNone/>
                      </a:pPr>
                      <a:endParaRPr lang="en-US" sz="14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19" name="Text Placeholder 2"/>
                    <p:cNvSpPr txBox="1">
                      <a:spLocks/>
                    </p:cNvSpPr>
                    <p:nvPr/>
                  </p:nvSpPr>
                  <p:spPr>
                    <a:xfrm>
                      <a:off x="4798679" y="2379390"/>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latin typeface="+mj-lt"/>
                          <a:ea typeface="Verdana" panose="020B0604030504040204" pitchFamily="34" charset="0"/>
                          <a:cs typeface="Verdana" panose="020B0604030504040204" pitchFamily="34" charset="0"/>
                        </a:rPr>
                        <a:t>www.twitter.com/compassidaho</a:t>
                      </a:r>
                    </a:p>
                    <a:p>
                      <a:pPr marL="0" indent="0">
                        <a:buFont typeface="Arial" panose="020B0604020202020204" pitchFamily="34" charset="0"/>
                        <a:buNone/>
                      </a:pPr>
                      <a:endParaRPr lang="en-US" sz="1400" dirty="0">
                        <a:solidFill>
                          <a:schemeClr val="bg1">
                            <a:lumMod val="50000"/>
                          </a:schemeClr>
                        </a:solidFill>
                        <a:latin typeface="+mj-lt"/>
                        <a:ea typeface="Verdana" panose="020B0604030504040204" pitchFamily="34" charset="0"/>
                        <a:cs typeface="Verdana" panose="020B0604030504040204" pitchFamily="34" charset="0"/>
                      </a:endParaRPr>
                    </a:p>
                  </p:txBody>
                </p:sp>
              </p:gr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552" y="3278121"/>
                    <a:ext cx="466083" cy="466083"/>
                  </a:xfrm>
                  <a:prstGeom prst="rect">
                    <a:avLst/>
                  </a:prstGeom>
                </p:spPr>
              </p:pic>
            </p:gr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3857" y="5376315"/>
                <a:ext cx="516274" cy="5162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6382" y="4798544"/>
                <a:ext cx="611224" cy="611224"/>
              </a:xfrm>
              <a:prstGeom prst="rect">
                <a:avLst/>
              </a:prstGeom>
            </p:spPr>
          </p:pic>
          <p:sp>
            <p:nvSpPr>
              <p:cNvPr id="10" name="Text Placeholder 2"/>
              <p:cNvSpPr txBox="1">
                <a:spLocks/>
              </p:cNvSpPr>
              <p:nvPr/>
            </p:nvSpPr>
            <p:spPr>
              <a:xfrm>
                <a:off x="5210131" y="4406803"/>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latin typeface="+mj-lt"/>
                    <a:ea typeface="Verdana" panose="020B0604030504040204" pitchFamily="34" charset="0"/>
                    <a:cs typeface="Verdana" panose="020B0604030504040204" pitchFamily="34" charset="0"/>
                  </a:rPr>
                  <a:t>www.instagram.com/compassidaho</a:t>
                </a:r>
              </a:p>
              <a:p>
                <a:pPr marL="0" indent="0">
                  <a:buFont typeface="Arial" panose="020B0604020202020204" pitchFamily="34" charset="0"/>
                  <a:buNone/>
                </a:pPr>
                <a:endParaRPr lang="en-US" sz="14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11" name="Text Placeholder 2"/>
              <p:cNvSpPr txBox="1">
                <a:spLocks/>
              </p:cNvSpPr>
              <p:nvPr/>
            </p:nvSpPr>
            <p:spPr>
              <a:xfrm>
                <a:off x="5210131" y="4968391"/>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latin typeface="+mj-lt"/>
                    <a:ea typeface="Verdana" panose="020B0604030504040204" pitchFamily="34" charset="0"/>
                    <a:cs typeface="Verdana" panose="020B0604030504040204" pitchFamily="34" charset="0"/>
                  </a:rPr>
                  <a:t>www.youtube.com/compassidaho</a:t>
                </a:r>
              </a:p>
              <a:p>
                <a:pPr marL="0" indent="0">
                  <a:buFont typeface="Arial" panose="020B0604020202020204" pitchFamily="34" charset="0"/>
                  <a:buNone/>
                </a:pPr>
                <a:endParaRPr lang="en-US" sz="14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12" name="Text Placeholder 2"/>
              <p:cNvSpPr txBox="1">
                <a:spLocks/>
              </p:cNvSpPr>
              <p:nvPr/>
            </p:nvSpPr>
            <p:spPr>
              <a:xfrm>
                <a:off x="5210130" y="5495148"/>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chemeClr val="tx1"/>
                    </a:solidFill>
                    <a:latin typeface="+mj-lt"/>
                    <a:ea typeface="Verdana" panose="020B0604030504040204" pitchFamily="34" charset="0"/>
                    <a:cs typeface="Verdana" panose="020B0604030504040204" pitchFamily="34" charset="0"/>
                  </a:rPr>
                  <a:t>www.compassidaho.blogspot.com</a:t>
                </a:r>
              </a:p>
              <a:p>
                <a:pPr marL="0" indent="0">
                  <a:buFont typeface="Arial" panose="020B0604020202020204" pitchFamily="34" charset="0"/>
                  <a:buNone/>
                </a:pPr>
                <a:endParaRPr lang="en-US" sz="1400" dirty="0">
                  <a:solidFill>
                    <a:schemeClr val="bg1">
                      <a:lumMod val="50000"/>
                    </a:schemeClr>
                  </a:solidFill>
                  <a:latin typeface="+mj-lt"/>
                  <a:ea typeface="Verdana" panose="020B0604030504040204" pitchFamily="34" charset="0"/>
                  <a:cs typeface="Verdana" panose="020B0604030504040204" pitchFamily="34" charset="0"/>
                </a:endParaRPr>
              </a:p>
            </p:txBody>
          </p:sp>
        </p:grpSp>
      </p:grpSp>
      <p:sp>
        <p:nvSpPr>
          <p:cNvPr id="22" name="Title 1"/>
          <p:cNvSpPr txBox="1">
            <a:spLocks/>
          </p:cNvSpPr>
          <p:nvPr userDrawn="1"/>
        </p:nvSpPr>
        <p:spPr>
          <a:xfrm>
            <a:off x="2820957" y="3535169"/>
            <a:ext cx="2954835" cy="571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Find us online!</a:t>
            </a:r>
          </a:p>
        </p:txBody>
      </p:sp>
    </p:spTree>
    <p:extLst>
      <p:ext uri="{BB962C8B-B14F-4D97-AF65-F5344CB8AC3E}">
        <p14:creationId xmlns:p14="http://schemas.microsoft.com/office/powerpoint/2010/main" val="407067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73000">
              <a:srgbClr val="FFFFFF"/>
            </a:gs>
            <a:gs pos="100000">
              <a:srgbClr val="FFFFF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925456" y="6147001"/>
            <a:ext cx="2107219" cy="641477"/>
          </a:xfrm>
          <a:prstGeom prst="rect">
            <a:avLst/>
          </a:prstGeom>
        </p:spPr>
      </p:pic>
    </p:spTree>
    <p:extLst>
      <p:ext uri="{BB962C8B-B14F-4D97-AF65-F5344CB8AC3E}">
        <p14:creationId xmlns:p14="http://schemas.microsoft.com/office/powerpoint/2010/main" val="394971494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8" r:id="rId4"/>
    <p:sldLayoutId id="2147483676" r:id="rId5"/>
    <p:sldLayoutId id="2147483669" r:id="rId6"/>
    <p:sldLayoutId id="2147483674" r:id="rId7"/>
    <p:sldLayoutId id="2147483660" r:id="rId8"/>
    <p:sldLayoutId id="2147483675" r:id="rId9"/>
    <p:sldLayoutId id="2147483677" r:id="rId10"/>
  </p:sldLayoutIdLst>
  <p:txStyles>
    <p:titleStyle>
      <a:lvl1pPr algn="l" defTabSz="914400" rtl="0" eaLnBrk="1" latinLnBrk="0" hangingPunct="1">
        <a:lnSpc>
          <a:spcPct val="90000"/>
        </a:lnSpc>
        <a:spcBef>
          <a:spcPct val="0"/>
        </a:spcBef>
        <a:buNone/>
        <a:defRPr sz="4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jpe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4.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4.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6.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4.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4.pn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mailto:ttisdale@compassidaho.org" TargetMode="Externa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9.png"/><Relationship Id="rId5" Type="http://schemas.openxmlformats.org/officeDocument/2006/relationships/hyperlink" Target="mailto:ssader@compassidaho.org" TargetMode="External"/><Relationship Id="rId10" Type="http://schemas.openxmlformats.org/officeDocument/2006/relationships/image" Target="../media/image58.png"/><Relationship Id="rId4" Type="http://schemas.openxmlformats.org/officeDocument/2006/relationships/hyperlink" Target="mailto:mcarlson@compassidaho.org" TargetMode="External"/><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64839" y="1908721"/>
            <a:ext cx="7772400" cy="1129770"/>
          </a:xfrm>
        </p:spPr>
        <p:txBody>
          <a:bodyPr>
            <a:normAutofit fontScale="90000"/>
          </a:bodyPr>
          <a:lstStyle/>
          <a:p>
            <a:pPr algn="l"/>
            <a:r>
              <a:rPr lang="en-US" dirty="0">
                <a:effectLst>
                  <a:outerShdw blurRad="38100" dist="38100" dir="2700000" algn="tl">
                    <a:srgbClr val="000000">
                      <a:alpha val="43137"/>
                    </a:srgbClr>
                  </a:outerShdw>
                </a:effectLst>
              </a:rPr>
              <a:t>Project Applications Review </a:t>
            </a:r>
          </a:p>
        </p:txBody>
      </p:sp>
      <p:sp>
        <p:nvSpPr>
          <p:cNvPr id="7" name="Subtitle 6"/>
          <p:cNvSpPr>
            <a:spLocks noGrp="1"/>
          </p:cNvSpPr>
          <p:nvPr>
            <p:ph type="subTitle" idx="1"/>
          </p:nvPr>
        </p:nvSpPr>
        <p:spPr>
          <a:xfrm>
            <a:off x="961393" y="3668228"/>
            <a:ext cx="7285009" cy="1037477"/>
          </a:xfrm>
        </p:spPr>
        <p:txBody>
          <a:bodyPr/>
          <a:lstStyle/>
          <a:p>
            <a:pPr algn="l"/>
            <a:r>
              <a:rPr lang="en-US" dirty="0">
                <a:solidFill>
                  <a:srgbClr val="847C74"/>
                </a:solidFill>
                <a:latin typeface="Verdana" panose="020B0604030504040204" pitchFamily="34" charset="0"/>
                <a:ea typeface="Verdana" panose="020B0604030504040204" pitchFamily="34" charset="0"/>
                <a:cs typeface="Verdana" panose="020B0604030504040204" pitchFamily="34" charset="0"/>
              </a:rPr>
              <a:t>Purpose: Review FY2026-2032 Phase II Applications</a:t>
            </a:r>
          </a:p>
          <a:p>
            <a:endParaRPr lang="en-US" dirty="0"/>
          </a:p>
        </p:txBody>
      </p:sp>
      <p:sp>
        <p:nvSpPr>
          <p:cNvPr id="4" name="Subtitle 6"/>
          <p:cNvSpPr txBox="1">
            <a:spLocks/>
          </p:cNvSpPr>
          <p:nvPr/>
        </p:nvSpPr>
        <p:spPr>
          <a:xfrm>
            <a:off x="929494" y="5099112"/>
            <a:ext cx="6797618" cy="12946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0247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247D"/>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247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247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247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300" b="1" dirty="0">
                <a:solidFill>
                  <a:srgbClr val="847C74"/>
                </a:solidFill>
                <a:ea typeface="Ebrima" panose="02000000000000000000" pitchFamily="2" charset="0"/>
                <a:cs typeface="Ebrima" panose="02000000000000000000" pitchFamily="2" charset="0"/>
              </a:rPr>
              <a:t>Toni Tisdale</a:t>
            </a:r>
            <a:r>
              <a:rPr lang="en-US" sz="1300" dirty="0">
                <a:solidFill>
                  <a:srgbClr val="847C74"/>
                </a:solidFill>
                <a:ea typeface="Ebrima" panose="02000000000000000000" pitchFamily="2" charset="0"/>
                <a:cs typeface="Ebrima" panose="02000000000000000000" pitchFamily="2" charset="0"/>
              </a:rPr>
              <a:t>, Principal Planner, </a:t>
            </a:r>
          </a:p>
          <a:p>
            <a:pPr algn="l">
              <a:lnSpc>
                <a:spcPct val="100000"/>
              </a:lnSpc>
              <a:spcBef>
                <a:spcPts val="0"/>
              </a:spcBef>
            </a:pPr>
            <a:r>
              <a:rPr lang="en-US" sz="1300" dirty="0">
                <a:solidFill>
                  <a:srgbClr val="847C74"/>
                </a:solidFill>
              </a:rPr>
              <a:t>Transportation Resource Development Team Lead</a:t>
            </a:r>
            <a:endParaRPr lang="en-US" sz="1300" dirty="0"/>
          </a:p>
          <a:p>
            <a:pPr algn="l">
              <a:lnSpc>
                <a:spcPct val="100000"/>
              </a:lnSpc>
              <a:spcBef>
                <a:spcPts val="0"/>
              </a:spcBef>
            </a:pPr>
            <a:endParaRPr lang="en-US" sz="1300" dirty="0">
              <a:solidFill>
                <a:srgbClr val="847C74"/>
              </a:solidFill>
              <a:ea typeface="Ebrima" panose="02000000000000000000" pitchFamily="2" charset="0"/>
              <a:cs typeface="Ebrima" panose="02000000000000000000" pitchFamily="2" charset="0"/>
            </a:endParaRPr>
          </a:p>
          <a:p>
            <a:pPr algn="l">
              <a:lnSpc>
                <a:spcPct val="100000"/>
              </a:lnSpc>
              <a:spcBef>
                <a:spcPts val="0"/>
              </a:spcBef>
            </a:pPr>
            <a:r>
              <a:rPr lang="en-US" sz="1300" b="1" dirty="0">
                <a:solidFill>
                  <a:srgbClr val="847C74"/>
                </a:solidFill>
                <a:ea typeface="Ebrima" panose="02000000000000000000" pitchFamily="2" charset="0"/>
                <a:cs typeface="Ebrima" panose="02000000000000000000" pitchFamily="2" charset="0"/>
              </a:rPr>
              <a:t>Sherone Sader</a:t>
            </a:r>
            <a:r>
              <a:rPr lang="en-US" sz="1300" dirty="0">
                <a:solidFill>
                  <a:srgbClr val="847C74"/>
                </a:solidFill>
                <a:ea typeface="Ebrima" panose="02000000000000000000" pitchFamily="2" charset="0"/>
                <a:cs typeface="Ebrima" panose="02000000000000000000" pitchFamily="2" charset="0"/>
              </a:rPr>
              <a:t>, Resource Development Assistant</a:t>
            </a:r>
          </a:p>
          <a:p>
            <a:pPr algn="l">
              <a:lnSpc>
                <a:spcPct val="100000"/>
              </a:lnSpc>
              <a:spcBef>
                <a:spcPts val="0"/>
              </a:spcBef>
            </a:pPr>
            <a:endParaRPr lang="en-US" sz="1600" dirty="0">
              <a:solidFill>
                <a:srgbClr val="847C74"/>
              </a:solidFill>
              <a:latin typeface="Ebrima" panose="02000000000000000000" pitchFamily="2" charset="0"/>
              <a:ea typeface="Ebrima" panose="02000000000000000000" pitchFamily="2" charset="0"/>
              <a:cs typeface="Ebrima" panose="02000000000000000000" pitchFamily="2" charset="0"/>
            </a:endParaRPr>
          </a:p>
        </p:txBody>
      </p:sp>
      <p:pic>
        <p:nvPicPr>
          <p:cNvPr id="2" name="Picture 1" descr="Logo&#10;&#10;Description automatically generated">
            <a:extLst>
              <a:ext uri="{FF2B5EF4-FFF2-40B4-BE49-F238E27FC236}">
                <a16:creationId xmlns:a16="http://schemas.microsoft.com/office/drawing/2014/main" id="{3C6235BA-5BB7-F0E3-B86E-077BAFB7FE7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9000"/>
                    </a14:imgEffect>
                    <a14:imgEffect>
                      <a14:saturation sat="87000"/>
                    </a14:imgEffect>
                    <a14:imgEffect>
                      <a14:brightnessContrast bright="1000" contrast="-53000"/>
                    </a14:imgEffect>
                  </a14:imgLayer>
                </a14:imgProps>
              </a:ext>
              <a:ext uri="{28A0092B-C50C-407E-A947-70E740481C1C}">
                <a14:useLocalDpi xmlns:a14="http://schemas.microsoft.com/office/drawing/2010/main" val="0"/>
              </a:ext>
            </a:extLst>
          </a:blip>
          <a:srcRect b="57976"/>
          <a:stretch/>
        </p:blipFill>
        <p:spPr>
          <a:xfrm>
            <a:off x="359921" y="89179"/>
            <a:ext cx="8427995" cy="1129770"/>
          </a:xfrm>
          <a:prstGeom prst="rect">
            <a:avLst/>
          </a:prstGeom>
        </p:spPr>
      </p:pic>
    </p:spTree>
    <p:extLst>
      <p:ext uri="{BB962C8B-B14F-4D97-AF65-F5344CB8AC3E}">
        <p14:creationId xmlns:p14="http://schemas.microsoft.com/office/powerpoint/2010/main" val="4182312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744" y="50560"/>
            <a:ext cx="8678616" cy="1325563"/>
          </a:xfrm>
        </p:spPr>
        <p:txBody>
          <a:bodyPr/>
          <a:lstStyle/>
          <a:p>
            <a:r>
              <a:rPr lang="en-US" dirty="0"/>
              <a:t>Summary Ranking - Alternative</a:t>
            </a:r>
          </a:p>
        </p:txBody>
      </p:sp>
      <p:graphicFrame>
        <p:nvGraphicFramePr>
          <p:cNvPr id="8" name="Table 8">
            <a:extLst>
              <a:ext uri="{FF2B5EF4-FFF2-40B4-BE49-F238E27FC236}">
                <a16:creationId xmlns:a16="http://schemas.microsoft.com/office/drawing/2014/main" id="{2E8F5535-7D8E-612C-98A0-4D056F13DEDA}"/>
              </a:ext>
            </a:extLst>
          </p:cNvPr>
          <p:cNvGraphicFramePr>
            <a:graphicFrameLocks noGrp="1"/>
          </p:cNvGraphicFramePr>
          <p:nvPr>
            <p:extLst>
              <p:ext uri="{D42A27DB-BD31-4B8C-83A1-F6EECF244321}">
                <p14:modId xmlns:p14="http://schemas.microsoft.com/office/powerpoint/2010/main" val="1216276700"/>
              </p:ext>
            </p:extLst>
          </p:nvPr>
        </p:nvGraphicFramePr>
        <p:xfrm>
          <a:off x="453826" y="1544463"/>
          <a:ext cx="8237182" cy="2465553"/>
        </p:xfrm>
        <a:graphic>
          <a:graphicData uri="http://schemas.openxmlformats.org/drawingml/2006/table">
            <a:tbl>
              <a:tblPr firstRow="1" bandRow="1">
                <a:tableStyleId>{5C22544A-7EE6-4342-B048-85BDC9FD1C3A}</a:tableStyleId>
              </a:tblPr>
              <a:tblGrid>
                <a:gridCol w="1000587">
                  <a:extLst>
                    <a:ext uri="{9D8B030D-6E8A-4147-A177-3AD203B41FA5}">
                      <a16:colId xmlns:a16="http://schemas.microsoft.com/office/drawing/2014/main" val="2302603665"/>
                    </a:ext>
                  </a:extLst>
                </a:gridCol>
                <a:gridCol w="5085173">
                  <a:extLst>
                    <a:ext uri="{9D8B030D-6E8A-4147-A177-3AD203B41FA5}">
                      <a16:colId xmlns:a16="http://schemas.microsoft.com/office/drawing/2014/main" val="1089965091"/>
                    </a:ext>
                  </a:extLst>
                </a:gridCol>
                <a:gridCol w="1075711">
                  <a:extLst>
                    <a:ext uri="{9D8B030D-6E8A-4147-A177-3AD203B41FA5}">
                      <a16:colId xmlns:a16="http://schemas.microsoft.com/office/drawing/2014/main" val="3681084437"/>
                    </a:ext>
                  </a:extLst>
                </a:gridCol>
                <a:gridCol w="1075711">
                  <a:extLst>
                    <a:ext uri="{9D8B030D-6E8A-4147-A177-3AD203B41FA5}">
                      <a16:colId xmlns:a16="http://schemas.microsoft.com/office/drawing/2014/main" val="1387914121"/>
                    </a:ext>
                  </a:extLst>
                </a:gridCol>
              </a:tblGrid>
              <a:tr h="683394">
                <a:tc>
                  <a:txBody>
                    <a:bodyPr/>
                    <a:lstStyle/>
                    <a:p>
                      <a:pPr algn="ctr"/>
                      <a:r>
                        <a:rPr lang="en-US" sz="1400" dirty="0"/>
                        <a:t>Prelim Rank</a:t>
                      </a:r>
                    </a:p>
                  </a:txBody>
                  <a:tcPr anchor="ctr"/>
                </a:tc>
                <a:tc>
                  <a:txBody>
                    <a:bodyPr/>
                    <a:lstStyle/>
                    <a:p>
                      <a:pPr algn="ctr"/>
                      <a:r>
                        <a:rPr lang="en-US" sz="1400" dirty="0"/>
                        <a:t>Project</a:t>
                      </a:r>
                    </a:p>
                  </a:txBody>
                  <a:tcPr anchor="ctr"/>
                </a:tc>
                <a:tc>
                  <a:txBody>
                    <a:bodyPr/>
                    <a:lstStyle/>
                    <a:p>
                      <a:pPr algn="ctr"/>
                      <a:r>
                        <a:rPr lang="en-US" sz="1400" dirty="0"/>
                        <a:t>Sponsor</a:t>
                      </a:r>
                    </a:p>
                  </a:txBody>
                  <a:tcPr anchor="ctr"/>
                </a:tc>
                <a:tc>
                  <a:txBody>
                    <a:bodyPr/>
                    <a:lstStyle/>
                    <a:p>
                      <a:pPr algn="ctr"/>
                      <a:r>
                        <a:rPr lang="en-US" sz="1400" dirty="0"/>
                        <a:t>Score</a:t>
                      </a:r>
                    </a:p>
                  </a:txBody>
                  <a:tcPr anchor="ctr"/>
                </a:tc>
                <a:extLst>
                  <a:ext uri="{0D108BD9-81ED-4DB2-BD59-A6C34878D82A}">
                    <a16:rowId xmlns:a16="http://schemas.microsoft.com/office/drawing/2014/main" val="2873821420"/>
                  </a:ext>
                </a:extLst>
              </a:tr>
              <a:tr h="520917">
                <a:tc>
                  <a:txBody>
                    <a:bodyPr/>
                    <a:lstStyle/>
                    <a:p>
                      <a:pPr algn="ctr" fontAlgn="ctr"/>
                      <a:r>
                        <a:rPr lang="en-US" sz="1600" b="0" i="0" u="none" strike="noStrike" dirty="0">
                          <a:solidFill>
                            <a:schemeClr val="tx1"/>
                          </a:solidFill>
                          <a:effectLst/>
                          <a:latin typeface="+mj-lt"/>
                        </a:rPr>
                        <a:t>1</a:t>
                      </a:r>
                    </a:p>
                  </a:txBody>
                  <a:tcPr marL="7620" marR="7620" marT="7620" marB="0" anchor="ctr"/>
                </a:tc>
                <a:tc>
                  <a:txBody>
                    <a:bodyPr/>
                    <a:lstStyle/>
                    <a:p>
                      <a:pPr algn="l" fontAlgn="ctr"/>
                      <a:r>
                        <a:rPr lang="en-US" sz="1600" dirty="0" err="1"/>
                        <a:t>Ridenbaugh</a:t>
                      </a:r>
                      <a:r>
                        <a:rPr lang="en-US" sz="1600" dirty="0"/>
                        <a:t> Canal Pathway</a:t>
                      </a:r>
                    </a:p>
                  </a:txBody>
                  <a:tcPr marL="7620" marR="7620" marT="7620" marB="0" anchor="ctr"/>
                </a:tc>
                <a:tc>
                  <a:txBody>
                    <a:bodyPr/>
                    <a:lstStyle/>
                    <a:p>
                      <a:pPr algn="ctr" fontAlgn="ctr"/>
                      <a:r>
                        <a:rPr lang="en-US" sz="1600" b="0" i="0" u="none" strike="noStrike" dirty="0">
                          <a:solidFill>
                            <a:schemeClr val="tx1"/>
                          </a:solidFill>
                          <a:effectLst/>
                          <a:latin typeface="+mj-lt"/>
                        </a:rPr>
                        <a:t>Boise</a:t>
                      </a:r>
                    </a:p>
                  </a:txBody>
                  <a:tcPr marL="7620" marR="7620" marT="7620" marB="0" anchor="ctr"/>
                </a:tc>
                <a:tc>
                  <a:txBody>
                    <a:bodyPr/>
                    <a:lstStyle/>
                    <a:p>
                      <a:pPr algn="ctr" fontAlgn="ctr"/>
                      <a:r>
                        <a:rPr lang="en-US" sz="1600" b="0" i="0" u="none" strike="noStrike" dirty="0">
                          <a:solidFill>
                            <a:schemeClr val="tx1"/>
                          </a:solidFill>
                          <a:effectLst/>
                          <a:latin typeface="+mj-lt"/>
                        </a:rPr>
                        <a:t>136</a:t>
                      </a:r>
                    </a:p>
                  </a:txBody>
                  <a:tcPr marL="7620" marR="7620" marT="7620" marB="0" anchor="ctr"/>
                </a:tc>
                <a:extLst>
                  <a:ext uri="{0D108BD9-81ED-4DB2-BD59-A6C34878D82A}">
                    <a16:rowId xmlns:a16="http://schemas.microsoft.com/office/drawing/2014/main" val="2186787068"/>
                  </a:ext>
                </a:extLst>
              </a:tr>
              <a:tr h="614855">
                <a:tc>
                  <a:txBody>
                    <a:bodyPr/>
                    <a:lstStyle/>
                    <a:p>
                      <a:pPr algn="ctr" fontAlgn="ctr"/>
                      <a:r>
                        <a:rPr lang="en-US" sz="1600" b="0" i="0" u="none" strike="noStrike">
                          <a:solidFill>
                            <a:schemeClr val="tx1"/>
                          </a:solidFill>
                          <a:effectLst/>
                          <a:latin typeface="+mj-lt"/>
                        </a:rPr>
                        <a:t>2</a:t>
                      </a:r>
                    </a:p>
                  </a:txBody>
                  <a:tcPr marL="7620" marR="7620" marT="7620" marB="0" anchor="ctr"/>
                </a:tc>
                <a:tc>
                  <a:txBody>
                    <a:bodyPr/>
                    <a:lstStyle/>
                    <a:p>
                      <a:pPr algn="l" fontAlgn="ctr"/>
                      <a:r>
                        <a:rPr lang="en-US" sz="1600" dirty="0"/>
                        <a:t>Pedestrian Crossing at 32nd Street, Garden City</a:t>
                      </a:r>
                    </a:p>
                  </a:txBody>
                  <a:tcPr marL="7620" marR="7620" marT="7620" marB="0" anchor="ctr"/>
                </a:tc>
                <a:tc>
                  <a:txBody>
                    <a:bodyPr/>
                    <a:lstStyle/>
                    <a:p>
                      <a:pPr algn="ctr" fontAlgn="ctr"/>
                      <a:r>
                        <a:rPr lang="en-US" sz="1600" b="0" i="0" u="none" strike="noStrike" dirty="0">
                          <a:solidFill>
                            <a:schemeClr val="tx1"/>
                          </a:solidFill>
                          <a:effectLst/>
                          <a:latin typeface="+mj-lt"/>
                        </a:rPr>
                        <a:t>ACHD</a:t>
                      </a:r>
                    </a:p>
                  </a:txBody>
                  <a:tcPr marL="7620" marR="7620" marT="7620" marB="0" anchor="ctr"/>
                </a:tc>
                <a:tc>
                  <a:txBody>
                    <a:bodyPr/>
                    <a:lstStyle/>
                    <a:p>
                      <a:pPr algn="ctr" fontAlgn="ctr"/>
                      <a:r>
                        <a:rPr lang="en-US" sz="1600" b="0" i="0" u="none" strike="noStrike" dirty="0">
                          <a:solidFill>
                            <a:schemeClr val="tx1"/>
                          </a:solidFill>
                          <a:effectLst/>
                          <a:latin typeface="+mj-lt"/>
                        </a:rPr>
                        <a:t>108</a:t>
                      </a:r>
                    </a:p>
                  </a:txBody>
                  <a:tcPr marL="7620" marR="7620" marT="7620" marB="0" anchor="ctr"/>
                </a:tc>
                <a:extLst>
                  <a:ext uri="{0D108BD9-81ED-4DB2-BD59-A6C34878D82A}">
                    <a16:rowId xmlns:a16="http://schemas.microsoft.com/office/drawing/2014/main" val="2038676534"/>
                  </a:ext>
                </a:extLst>
              </a:tr>
              <a:tr h="646387">
                <a:tc>
                  <a:txBody>
                    <a:bodyPr/>
                    <a:lstStyle/>
                    <a:p>
                      <a:pPr algn="ctr" fontAlgn="ctr"/>
                      <a:r>
                        <a:rPr lang="en-US" sz="1600" b="0" i="0" u="none" strike="noStrike">
                          <a:solidFill>
                            <a:schemeClr val="tx1"/>
                          </a:solidFill>
                          <a:effectLst/>
                          <a:latin typeface="+mj-lt"/>
                        </a:rPr>
                        <a:t>3</a:t>
                      </a:r>
                    </a:p>
                  </a:txBody>
                  <a:tcPr marL="7620" marR="7620" marT="7620" marB="0" anchor="ctr"/>
                </a:tc>
                <a:tc>
                  <a:txBody>
                    <a:bodyPr/>
                    <a:lstStyle/>
                    <a:p>
                      <a:pPr algn="l" fontAlgn="ctr"/>
                      <a:r>
                        <a:rPr lang="en-US" sz="1600" b="0" i="0" u="none" strike="noStrike" dirty="0">
                          <a:solidFill>
                            <a:schemeClr val="tx1"/>
                          </a:solidFill>
                          <a:effectLst/>
                          <a:latin typeface="+mj-lt"/>
                        </a:rPr>
                        <a:t>Interstate 84B, 39</a:t>
                      </a:r>
                      <a:r>
                        <a:rPr lang="en-US" sz="1600" b="0" i="0" u="none" strike="noStrike" baseline="30000" dirty="0">
                          <a:solidFill>
                            <a:schemeClr val="tx1"/>
                          </a:solidFill>
                          <a:effectLst/>
                          <a:latin typeface="+mj-lt"/>
                        </a:rPr>
                        <a:t>th</a:t>
                      </a:r>
                      <a:r>
                        <a:rPr lang="en-US" sz="1600" b="0" i="0" u="none" strike="noStrike" dirty="0">
                          <a:solidFill>
                            <a:schemeClr val="tx1"/>
                          </a:solidFill>
                          <a:effectLst/>
                          <a:latin typeface="+mj-lt"/>
                        </a:rPr>
                        <a:t> to Sugar Road, </a:t>
                      </a:r>
                      <a:r>
                        <a:rPr lang="en-US" sz="1600" b="0" i="0" u="none" strike="noStrike" dirty="0" err="1">
                          <a:solidFill>
                            <a:schemeClr val="tx1"/>
                          </a:solidFill>
                          <a:effectLst/>
                          <a:latin typeface="+mj-lt"/>
                        </a:rPr>
                        <a:t>Sidepath</a:t>
                      </a:r>
                      <a:endParaRPr lang="en-US" sz="1600" b="0" i="0" u="none" strike="noStrike" dirty="0">
                        <a:solidFill>
                          <a:schemeClr val="tx1"/>
                        </a:solidFill>
                        <a:effectLst/>
                        <a:latin typeface="+mj-lt"/>
                      </a:endParaRPr>
                    </a:p>
                  </a:txBody>
                  <a:tcPr marL="7620" marR="7620" marT="7620" marB="0" anchor="ctr"/>
                </a:tc>
                <a:tc>
                  <a:txBody>
                    <a:bodyPr/>
                    <a:lstStyle/>
                    <a:p>
                      <a:pPr algn="ctr" fontAlgn="ctr"/>
                      <a:r>
                        <a:rPr lang="en-US" sz="1600" b="0" i="0" u="none" strike="noStrike" dirty="0">
                          <a:solidFill>
                            <a:schemeClr val="tx1"/>
                          </a:solidFill>
                          <a:effectLst/>
                          <a:latin typeface="+mj-lt"/>
                        </a:rPr>
                        <a:t>Nampa</a:t>
                      </a:r>
                    </a:p>
                  </a:txBody>
                  <a:tcPr marL="7620" marR="7620" marT="7620" marB="0" anchor="ctr"/>
                </a:tc>
                <a:tc>
                  <a:txBody>
                    <a:bodyPr/>
                    <a:lstStyle/>
                    <a:p>
                      <a:pPr algn="ctr" fontAlgn="ctr"/>
                      <a:r>
                        <a:rPr lang="en-US" sz="1600" b="0" i="0" u="none" strike="noStrike" dirty="0">
                          <a:solidFill>
                            <a:schemeClr val="tx1"/>
                          </a:solidFill>
                          <a:effectLst/>
                          <a:latin typeface="+mj-lt"/>
                        </a:rPr>
                        <a:t>93</a:t>
                      </a:r>
                    </a:p>
                  </a:txBody>
                  <a:tcPr marL="7620" marR="7620" marT="7620" marB="0" anchor="ctr"/>
                </a:tc>
                <a:extLst>
                  <a:ext uri="{0D108BD9-81ED-4DB2-BD59-A6C34878D82A}">
                    <a16:rowId xmlns:a16="http://schemas.microsoft.com/office/drawing/2014/main" val="3738919971"/>
                  </a:ext>
                </a:extLst>
              </a:tr>
            </a:tbl>
          </a:graphicData>
        </a:graphic>
      </p:graphicFrame>
      <p:graphicFrame>
        <p:nvGraphicFramePr>
          <p:cNvPr id="3" name="Table 2">
            <a:extLst>
              <a:ext uri="{FF2B5EF4-FFF2-40B4-BE49-F238E27FC236}">
                <a16:creationId xmlns:a16="http://schemas.microsoft.com/office/drawing/2014/main" id="{958E6A76-D62A-CCB7-6882-A5A5E40A7F89}"/>
              </a:ext>
            </a:extLst>
          </p:cNvPr>
          <p:cNvGraphicFramePr>
            <a:graphicFrameLocks noGrp="1"/>
          </p:cNvGraphicFramePr>
          <p:nvPr>
            <p:extLst>
              <p:ext uri="{D42A27DB-BD31-4B8C-83A1-F6EECF244321}">
                <p14:modId xmlns:p14="http://schemas.microsoft.com/office/powerpoint/2010/main" val="2069648658"/>
              </p:ext>
            </p:extLst>
          </p:nvPr>
        </p:nvGraphicFramePr>
        <p:xfrm>
          <a:off x="453826" y="4019541"/>
          <a:ext cx="8237182" cy="614855"/>
        </p:xfrm>
        <a:graphic>
          <a:graphicData uri="http://schemas.openxmlformats.org/drawingml/2006/table">
            <a:tbl>
              <a:tblPr firstRow="1" bandRow="1">
                <a:tableStyleId>{5C22544A-7EE6-4342-B048-85BDC9FD1C3A}</a:tableStyleId>
              </a:tblPr>
              <a:tblGrid>
                <a:gridCol w="1000587">
                  <a:extLst>
                    <a:ext uri="{9D8B030D-6E8A-4147-A177-3AD203B41FA5}">
                      <a16:colId xmlns:a16="http://schemas.microsoft.com/office/drawing/2014/main" val="4163951496"/>
                    </a:ext>
                  </a:extLst>
                </a:gridCol>
                <a:gridCol w="5085173">
                  <a:extLst>
                    <a:ext uri="{9D8B030D-6E8A-4147-A177-3AD203B41FA5}">
                      <a16:colId xmlns:a16="http://schemas.microsoft.com/office/drawing/2014/main" val="3225320506"/>
                    </a:ext>
                  </a:extLst>
                </a:gridCol>
                <a:gridCol w="1075711">
                  <a:extLst>
                    <a:ext uri="{9D8B030D-6E8A-4147-A177-3AD203B41FA5}">
                      <a16:colId xmlns:a16="http://schemas.microsoft.com/office/drawing/2014/main" val="4281717323"/>
                    </a:ext>
                  </a:extLst>
                </a:gridCol>
                <a:gridCol w="1075711">
                  <a:extLst>
                    <a:ext uri="{9D8B030D-6E8A-4147-A177-3AD203B41FA5}">
                      <a16:colId xmlns:a16="http://schemas.microsoft.com/office/drawing/2014/main" val="1352894338"/>
                    </a:ext>
                  </a:extLst>
                </a:gridCol>
              </a:tblGrid>
              <a:tr h="614855">
                <a:tc>
                  <a:txBody>
                    <a:bodyPr/>
                    <a:lstStyle/>
                    <a:p>
                      <a:pPr algn="ctr" fontAlgn="ctr"/>
                      <a:r>
                        <a:rPr lang="en-US" sz="1600" b="0" i="0" u="none" strike="noStrike" dirty="0">
                          <a:solidFill>
                            <a:schemeClr val="tx1"/>
                          </a:solidFill>
                          <a:effectLst/>
                          <a:latin typeface="+mj-lt"/>
                        </a:rPr>
                        <a:t>4</a:t>
                      </a:r>
                    </a:p>
                  </a:txBody>
                  <a:tcPr marL="7620" marR="7620" marT="7620" marB="0" anchor="ctr">
                    <a:solidFill>
                      <a:srgbClr val="EAEFF7"/>
                    </a:solidFill>
                  </a:tcPr>
                </a:tc>
                <a:tc>
                  <a:txBody>
                    <a:bodyPr/>
                    <a:lstStyle/>
                    <a:p>
                      <a:pPr algn="l" fontAlgn="ctr"/>
                      <a:r>
                        <a:rPr lang="en-US" sz="1600" b="0" i="0" u="none" strike="noStrike" kern="1200" dirty="0">
                          <a:solidFill>
                            <a:schemeClr val="tx1"/>
                          </a:solidFill>
                          <a:effectLst/>
                          <a:latin typeface="+mn-lt"/>
                          <a:ea typeface="+mn-ea"/>
                          <a:cs typeface="+mn-cs"/>
                        </a:rPr>
                        <a:t>11</a:t>
                      </a:r>
                      <a:r>
                        <a:rPr lang="en-US" sz="1600" b="0" i="0" u="none" strike="noStrike" kern="1200" baseline="30000" dirty="0">
                          <a:solidFill>
                            <a:schemeClr val="tx1"/>
                          </a:solidFill>
                          <a:effectLst/>
                          <a:latin typeface="+mn-lt"/>
                          <a:ea typeface="+mn-ea"/>
                          <a:cs typeface="+mn-cs"/>
                        </a:rPr>
                        <a:t>th</a:t>
                      </a:r>
                      <a:r>
                        <a:rPr lang="en-US" sz="1600" b="0" i="0" u="none" strike="noStrike" kern="1200" dirty="0">
                          <a:solidFill>
                            <a:schemeClr val="tx1"/>
                          </a:solidFill>
                          <a:effectLst/>
                          <a:latin typeface="+mn-lt"/>
                          <a:ea typeface="+mn-ea"/>
                          <a:cs typeface="+mn-cs"/>
                        </a:rPr>
                        <a:t> Avenue </a:t>
                      </a:r>
                      <a:r>
                        <a:rPr lang="en-US" sz="1600" b="0" i="0" u="none" strike="noStrike" kern="1200" dirty="0" err="1">
                          <a:solidFill>
                            <a:schemeClr val="tx1"/>
                          </a:solidFill>
                          <a:effectLst/>
                          <a:latin typeface="+mn-lt"/>
                          <a:ea typeface="+mn-ea"/>
                          <a:cs typeface="+mn-cs"/>
                        </a:rPr>
                        <a:t>Sidepath</a:t>
                      </a:r>
                      <a:endParaRPr lang="en-US" sz="1600" b="0" i="0" u="none" strike="noStrike" kern="1200" dirty="0">
                        <a:solidFill>
                          <a:schemeClr val="tx1"/>
                        </a:solidFill>
                        <a:effectLst/>
                        <a:latin typeface="+mn-lt"/>
                        <a:ea typeface="+mn-ea"/>
                        <a:cs typeface="+mn-cs"/>
                      </a:endParaRPr>
                    </a:p>
                  </a:txBody>
                  <a:tcPr marL="7620" marR="7620" marT="7620" marB="0" anchor="ctr">
                    <a:solidFill>
                      <a:srgbClr val="EAEFF7"/>
                    </a:solidFill>
                  </a:tcPr>
                </a:tc>
                <a:tc>
                  <a:txBody>
                    <a:bodyPr/>
                    <a:lstStyle/>
                    <a:p>
                      <a:pPr algn="ctr" fontAlgn="ctr"/>
                      <a:r>
                        <a:rPr lang="en-US" sz="1600" b="0" i="0" u="none" strike="noStrike" dirty="0">
                          <a:solidFill>
                            <a:schemeClr val="tx1"/>
                          </a:solidFill>
                          <a:effectLst/>
                          <a:latin typeface="+mj-lt"/>
                        </a:rPr>
                        <a:t>Nampa</a:t>
                      </a:r>
                    </a:p>
                  </a:txBody>
                  <a:tcPr marL="7620" marR="7620" marT="7620" marB="0" anchor="ctr">
                    <a:solidFill>
                      <a:srgbClr val="EAEFF7"/>
                    </a:solidFill>
                  </a:tcPr>
                </a:tc>
                <a:tc>
                  <a:txBody>
                    <a:bodyPr/>
                    <a:lstStyle/>
                    <a:p>
                      <a:pPr algn="ctr" fontAlgn="ctr"/>
                      <a:r>
                        <a:rPr lang="en-US" sz="1600" b="0" i="0" u="none" strike="noStrike" dirty="0">
                          <a:solidFill>
                            <a:schemeClr val="tx1"/>
                          </a:solidFill>
                          <a:effectLst/>
                          <a:latin typeface="+mj-lt"/>
                        </a:rPr>
                        <a:t>87</a:t>
                      </a:r>
                    </a:p>
                  </a:txBody>
                  <a:tcPr marL="7620" marR="7620" marT="7620" marB="0" anchor="ctr">
                    <a:solidFill>
                      <a:srgbClr val="EAEFF7"/>
                    </a:solidFill>
                  </a:tcPr>
                </a:tc>
                <a:extLst>
                  <a:ext uri="{0D108BD9-81ED-4DB2-BD59-A6C34878D82A}">
                    <a16:rowId xmlns:a16="http://schemas.microsoft.com/office/drawing/2014/main" val="724075610"/>
                  </a:ext>
                </a:extLst>
              </a:tr>
            </a:tbl>
          </a:graphicData>
        </a:graphic>
      </p:graphicFrame>
    </p:spTree>
    <p:extLst>
      <p:ext uri="{BB962C8B-B14F-4D97-AF65-F5344CB8AC3E}">
        <p14:creationId xmlns:p14="http://schemas.microsoft.com/office/powerpoint/2010/main" val="407150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4445" y="46181"/>
            <a:ext cx="7886700" cy="1151792"/>
          </a:xfrm>
        </p:spPr>
        <p:txBody>
          <a:bodyPr/>
          <a:lstStyle/>
          <a:p>
            <a:r>
              <a:rPr lang="en-US" dirty="0"/>
              <a:t>Summary Ranking - Roadway</a:t>
            </a:r>
          </a:p>
        </p:txBody>
      </p:sp>
      <p:graphicFrame>
        <p:nvGraphicFramePr>
          <p:cNvPr id="8" name="Table 8">
            <a:extLst>
              <a:ext uri="{FF2B5EF4-FFF2-40B4-BE49-F238E27FC236}">
                <a16:creationId xmlns:a16="http://schemas.microsoft.com/office/drawing/2014/main" id="{2E8F5535-7D8E-612C-98A0-4D056F13DEDA}"/>
              </a:ext>
            </a:extLst>
          </p:cNvPr>
          <p:cNvGraphicFramePr>
            <a:graphicFrameLocks noGrp="1"/>
          </p:cNvGraphicFramePr>
          <p:nvPr>
            <p:extLst>
              <p:ext uri="{D42A27DB-BD31-4B8C-83A1-F6EECF244321}">
                <p14:modId xmlns:p14="http://schemas.microsoft.com/office/powerpoint/2010/main" val="1096231622"/>
              </p:ext>
            </p:extLst>
          </p:nvPr>
        </p:nvGraphicFramePr>
        <p:xfrm>
          <a:off x="471410" y="1022923"/>
          <a:ext cx="8237182" cy="5513638"/>
        </p:xfrm>
        <a:graphic>
          <a:graphicData uri="http://schemas.openxmlformats.org/drawingml/2006/table">
            <a:tbl>
              <a:tblPr firstRow="1" bandRow="1">
                <a:tableStyleId>{5C22544A-7EE6-4342-B048-85BDC9FD1C3A}</a:tableStyleId>
              </a:tblPr>
              <a:tblGrid>
                <a:gridCol w="1000587">
                  <a:extLst>
                    <a:ext uri="{9D8B030D-6E8A-4147-A177-3AD203B41FA5}">
                      <a16:colId xmlns:a16="http://schemas.microsoft.com/office/drawing/2014/main" val="2302603665"/>
                    </a:ext>
                  </a:extLst>
                </a:gridCol>
                <a:gridCol w="5085173">
                  <a:extLst>
                    <a:ext uri="{9D8B030D-6E8A-4147-A177-3AD203B41FA5}">
                      <a16:colId xmlns:a16="http://schemas.microsoft.com/office/drawing/2014/main" val="1089965091"/>
                    </a:ext>
                  </a:extLst>
                </a:gridCol>
                <a:gridCol w="1075711">
                  <a:extLst>
                    <a:ext uri="{9D8B030D-6E8A-4147-A177-3AD203B41FA5}">
                      <a16:colId xmlns:a16="http://schemas.microsoft.com/office/drawing/2014/main" val="3681084437"/>
                    </a:ext>
                  </a:extLst>
                </a:gridCol>
                <a:gridCol w="1075711">
                  <a:extLst>
                    <a:ext uri="{9D8B030D-6E8A-4147-A177-3AD203B41FA5}">
                      <a16:colId xmlns:a16="http://schemas.microsoft.com/office/drawing/2014/main" val="2063810549"/>
                    </a:ext>
                  </a:extLst>
                </a:gridCol>
              </a:tblGrid>
              <a:tr h="683394">
                <a:tc>
                  <a:txBody>
                    <a:bodyPr/>
                    <a:lstStyle/>
                    <a:p>
                      <a:pPr algn="ctr"/>
                      <a:r>
                        <a:rPr lang="en-US" sz="1400" dirty="0"/>
                        <a:t>Prelim Rank</a:t>
                      </a:r>
                    </a:p>
                  </a:txBody>
                  <a:tcPr anchor="ctr"/>
                </a:tc>
                <a:tc>
                  <a:txBody>
                    <a:bodyPr/>
                    <a:lstStyle/>
                    <a:p>
                      <a:pPr algn="ctr"/>
                      <a:r>
                        <a:rPr lang="en-US" sz="1400" dirty="0"/>
                        <a:t>Project</a:t>
                      </a:r>
                    </a:p>
                  </a:txBody>
                  <a:tcPr anchor="ctr"/>
                </a:tc>
                <a:tc>
                  <a:txBody>
                    <a:bodyPr/>
                    <a:lstStyle/>
                    <a:p>
                      <a:pPr algn="ctr"/>
                      <a:r>
                        <a:rPr lang="en-US" sz="1400" dirty="0"/>
                        <a:t>Sponsor</a:t>
                      </a:r>
                    </a:p>
                  </a:txBody>
                  <a:tcPr anchor="ctr"/>
                </a:tc>
                <a:tc>
                  <a:txBody>
                    <a:bodyPr/>
                    <a:lstStyle/>
                    <a:p>
                      <a:pPr algn="ctr"/>
                      <a:r>
                        <a:rPr lang="en-US" sz="1400" dirty="0"/>
                        <a:t>Score</a:t>
                      </a:r>
                    </a:p>
                  </a:txBody>
                  <a:tcPr anchor="ctr"/>
                </a:tc>
                <a:extLst>
                  <a:ext uri="{0D108BD9-81ED-4DB2-BD59-A6C34878D82A}">
                    <a16:rowId xmlns:a16="http://schemas.microsoft.com/office/drawing/2014/main" val="2873821420"/>
                  </a:ext>
                </a:extLst>
              </a:tr>
              <a:tr h="602775">
                <a:tc>
                  <a:txBody>
                    <a:bodyPr/>
                    <a:lstStyle/>
                    <a:p>
                      <a:pPr algn="ctr" fontAlgn="ctr"/>
                      <a:r>
                        <a:rPr lang="en-US" sz="1600" b="0" i="0" u="none" strike="noStrike" dirty="0">
                          <a:solidFill>
                            <a:schemeClr val="tx1"/>
                          </a:solidFill>
                          <a:effectLst/>
                          <a:latin typeface="Verdana" panose="020B0604030504040204" pitchFamily="34" charset="0"/>
                        </a:rPr>
                        <a:t>1</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dirty="0"/>
                        <a:t>Northside Boulevard and Ustick Road Roundabout</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90.28</a:t>
                      </a:r>
                    </a:p>
                  </a:txBody>
                  <a:tcPr marL="7620" marR="7620" marT="7620" marB="0" anchor="ctr"/>
                </a:tc>
                <a:extLst>
                  <a:ext uri="{0D108BD9-81ED-4DB2-BD59-A6C34878D82A}">
                    <a16:rowId xmlns:a16="http://schemas.microsoft.com/office/drawing/2014/main" val="2186787068"/>
                  </a:ext>
                </a:extLst>
              </a:tr>
              <a:tr h="618837">
                <a:tc>
                  <a:txBody>
                    <a:bodyPr/>
                    <a:lstStyle/>
                    <a:p>
                      <a:pPr algn="ctr" fontAlgn="ctr"/>
                      <a:r>
                        <a:rPr lang="en-US" sz="1600" b="0" i="0" u="none" strike="noStrike" dirty="0">
                          <a:solidFill>
                            <a:schemeClr val="tx1"/>
                          </a:solidFill>
                          <a:effectLst/>
                          <a:latin typeface="Verdana" panose="020B0604030504040204" pitchFamily="34" charset="0"/>
                        </a:rPr>
                        <a:t>1</a:t>
                      </a:r>
                    </a:p>
                  </a:txBody>
                  <a:tcPr marL="7620" marR="7620" marT="7620" marB="0" anchor="ctr"/>
                </a:tc>
                <a:tc>
                  <a:txBody>
                    <a:bodyPr/>
                    <a:lstStyle/>
                    <a:p>
                      <a:pPr algn="l" fontAlgn="ctr"/>
                      <a:r>
                        <a:rPr lang="en-US" sz="1600" dirty="0"/>
                        <a:t>Ustick Road Widening, </a:t>
                      </a:r>
                      <a:br>
                        <a:rPr lang="en-US" sz="1600" dirty="0"/>
                      </a:br>
                      <a:r>
                        <a:rPr lang="en-US" sz="1600" dirty="0"/>
                        <a:t>Franklin Boulevard to </a:t>
                      </a:r>
                      <a:r>
                        <a:rPr lang="en-US" sz="1600" dirty="0" err="1"/>
                        <a:t>CanAda</a:t>
                      </a:r>
                      <a:r>
                        <a:rPr lang="en-US" sz="1600" dirty="0"/>
                        <a:t> Road</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90.28</a:t>
                      </a:r>
                    </a:p>
                  </a:txBody>
                  <a:tcPr marL="7620" marR="7620" marT="7620" marB="0" anchor="ctr"/>
                </a:tc>
                <a:extLst>
                  <a:ext uri="{0D108BD9-81ED-4DB2-BD59-A6C34878D82A}">
                    <a16:rowId xmlns:a16="http://schemas.microsoft.com/office/drawing/2014/main" val="658851405"/>
                  </a:ext>
                </a:extLst>
              </a:tr>
              <a:tr h="591127">
                <a:tc>
                  <a:txBody>
                    <a:bodyPr/>
                    <a:lstStyle/>
                    <a:p>
                      <a:pPr algn="ctr" fontAlgn="ctr"/>
                      <a:r>
                        <a:rPr lang="en-US" sz="1600" b="0" i="0" u="none" strike="noStrike" dirty="0">
                          <a:solidFill>
                            <a:schemeClr val="tx1"/>
                          </a:solidFill>
                          <a:effectLst/>
                          <a:latin typeface="Verdana" panose="020B0604030504040204" pitchFamily="34" charset="0"/>
                        </a:rPr>
                        <a:t>3</a:t>
                      </a:r>
                    </a:p>
                  </a:txBody>
                  <a:tcPr marL="7620" marR="7620" marT="7620" marB="0" anchor="ctr"/>
                </a:tc>
                <a:tc>
                  <a:txBody>
                    <a:bodyPr/>
                    <a:lstStyle/>
                    <a:p>
                      <a:pPr algn="l" fontAlgn="ctr"/>
                      <a:r>
                        <a:rPr lang="en-US" sz="1600" dirty="0"/>
                        <a:t>Franklin Boulevard, Birch Lane to </a:t>
                      </a:r>
                      <a:r>
                        <a:rPr lang="en-US" sz="1600" dirty="0" err="1"/>
                        <a:t>Ustick</a:t>
                      </a:r>
                      <a:r>
                        <a:rPr lang="en-US" sz="1600" dirty="0"/>
                        <a:t> Road</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90</a:t>
                      </a:r>
                    </a:p>
                  </a:txBody>
                  <a:tcPr marL="7620" marR="7620" marT="7620" marB="0" anchor="ctr"/>
                </a:tc>
                <a:extLst>
                  <a:ext uri="{0D108BD9-81ED-4DB2-BD59-A6C34878D82A}">
                    <a16:rowId xmlns:a16="http://schemas.microsoft.com/office/drawing/2014/main" val="1308250666"/>
                  </a:ext>
                </a:extLst>
              </a:tr>
              <a:tr h="579313">
                <a:tc>
                  <a:txBody>
                    <a:bodyPr/>
                    <a:lstStyle/>
                    <a:p>
                      <a:pPr algn="ctr" fontAlgn="ctr"/>
                      <a:r>
                        <a:rPr lang="en-US" sz="1600" b="0" i="0" u="none" strike="noStrike" dirty="0">
                          <a:solidFill>
                            <a:schemeClr val="tx1"/>
                          </a:solidFill>
                          <a:effectLst/>
                          <a:latin typeface="Verdana" panose="020B0604030504040204" pitchFamily="34" charset="0"/>
                        </a:rPr>
                        <a:t>4</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North 39</a:t>
                      </a:r>
                      <a:r>
                        <a:rPr lang="en-US" sz="1600" b="0" i="0" u="none" strike="noStrike" baseline="30000" dirty="0">
                          <a:solidFill>
                            <a:schemeClr val="tx1"/>
                          </a:solidFill>
                          <a:effectLst/>
                          <a:latin typeface="Verdana" panose="020B0604030504040204" pitchFamily="34" charset="0"/>
                        </a:rPr>
                        <a:t>th</a:t>
                      </a:r>
                      <a:r>
                        <a:rPr lang="en-US" sz="1600" b="0" i="0" u="none" strike="noStrike" dirty="0">
                          <a:solidFill>
                            <a:schemeClr val="tx1"/>
                          </a:solidFill>
                          <a:effectLst/>
                          <a:latin typeface="Verdana" panose="020B0604030504040204" pitchFamily="34" charset="0"/>
                        </a:rPr>
                        <a:t> Street and Garrity Boulevard, Signal</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82</a:t>
                      </a:r>
                    </a:p>
                  </a:txBody>
                  <a:tcPr marL="7620" marR="7620" marT="7620" marB="0" anchor="ctr"/>
                </a:tc>
                <a:extLst>
                  <a:ext uri="{0D108BD9-81ED-4DB2-BD59-A6C34878D82A}">
                    <a16:rowId xmlns:a16="http://schemas.microsoft.com/office/drawing/2014/main" val="2314640864"/>
                  </a:ext>
                </a:extLst>
              </a:tr>
              <a:tr h="579313">
                <a:tc>
                  <a:txBody>
                    <a:bodyPr/>
                    <a:lstStyle/>
                    <a:p>
                      <a:pPr algn="ctr" fontAlgn="ctr"/>
                      <a:r>
                        <a:rPr lang="en-US" sz="1600" b="0" i="0" u="none" strike="noStrike" dirty="0">
                          <a:solidFill>
                            <a:schemeClr val="tx1"/>
                          </a:solidFill>
                          <a:effectLst/>
                          <a:latin typeface="Verdana" panose="020B0604030504040204" pitchFamily="34" charset="0"/>
                        </a:rPr>
                        <a:t>5</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11</a:t>
                      </a:r>
                      <a:r>
                        <a:rPr lang="en-US" sz="1600" b="0" i="0" u="none" strike="noStrike" baseline="30000" dirty="0">
                          <a:solidFill>
                            <a:schemeClr val="tx1"/>
                          </a:solidFill>
                          <a:effectLst/>
                          <a:latin typeface="Verdana" panose="020B0604030504040204" pitchFamily="34" charset="0"/>
                        </a:rPr>
                        <a:t>th</a:t>
                      </a:r>
                      <a:r>
                        <a:rPr lang="en-US" sz="1600" b="0" i="0" u="none" strike="noStrike" dirty="0">
                          <a:solidFill>
                            <a:schemeClr val="tx1"/>
                          </a:solidFill>
                          <a:effectLst/>
                          <a:latin typeface="Verdana" panose="020B0604030504040204" pitchFamily="34" charset="0"/>
                        </a:rPr>
                        <a:t> Avenue North and Ustick Road Signalized Intersection</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80.28</a:t>
                      </a:r>
                    </a:p>
                  </a:txBody>
                  <a:tcPr marL="7620" marR="7620" marT="7620" marB="0" anchor="ctr"/>
                </a:tc>
                <a:extLst>
                  <a:ext uri="{0D108BD9-81ED-4DB2-BD59-A6C34878D82A}">
                    <a16:rowId xmlns:a16="http://schemas.microsoft.com/office/drawing/2014/main" val="1995586568"/>
                  </a:ext>
                </a:extLst>
              </a:tr>
              <a:tr h="610826">
                <a:tc>
                  <a:txBody>
                    <a:bodyPr/>
                    <a:lstStyle/>
                    <a:p>
                      <a:pPr algn="ctr" fontAlgn="ctr"/>
                      <a:r>
                        <a:rPr lang="en-US" sz="1600" b="0" i="0" u="none" strike="noStrike" dirty="0">
                          <a:solidFill>
                            <a:schemeClr val="tx1"/>
                          </a:solidFill>
                          <a:effectLst/>
                          <a:latin typeface="Verdana" panose="020B0604030504040204" pitchFamily="34" charset="0"/>
                        </a:rPr>
                        <a:t>6</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39</a:t>
                      </a:r>
                      <a:r>
                        <a:rPr lang="en-US" sz="1600" b="0" i="0" u="none" strike="noStrike" baseline="30000" dirty="0">
                          <a:solidFill>
                            <a:schemeClr val="tx1"/>
                          </a:solidFill>
                          <a:effectLst/>
                          <a:latin typeface="Verdana" panose="020B0604030504040204" pitchFamily="34" charset="0"/>
                        </a:rPr>
                        <a:t>th</a:t>
                      </a:r>
                      <a:r>
                        <a:rPr lang="en-US" sz="1600" b="0" i="0" u="none" strike="noStrike" dirty="0">
                          <a:solidFill>
                            <a:schemeClr val="tx1"/>
                          </a:solidFill>
                          <a:effectLst/>
                          <a:latin typeface="Verdana" panose="020B0604030504040204" pitchFamily="34" charset="0"/>
                        </a:rPr>
                        <a:t> Street and Airport Road</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78</a:t>
                      </a:r>
                    </a:p>
                  </a:txBody>
                  <a:tcPr marL="7620" marR="7620" marT="7620" marB="0" anchor="ctr"/>
                </a:tc>
                <a:extLst>
                  <a:ext uri="{0D108BD9-81ED-4DB2-BD59-A6C34878D82A}">
                    <a16:rowId xmlns:a16="http://schemas.microsoft.com/office/drawing/2014/main" val="3047142552"/>
                  </a:ext>
                </a:extLst>
              </a:tr>
              <a:tr h="527825">
                <a:tc>
                  <a:txBody>
                    <a:bodyPr/>
                    <a:lstStyle/>
                    <a:p>
                      <a:pPr algn="ctr" fontAlgn="ctr"/>
                      <a:r>
                        <a:rPr lang="en-US" sz="1600" b="0" i="0" u="none" strike="noStrike" dirty="0">
                          <a:solidFill>
                            <a:schemeClr val="tx1"/>
                          </a:solidFill>
                          <a:effectLst/>
                          <a:latin typeface="Verdana" panose="020B0604030504040204" pitchFamily="34" charset="0"/>
                        </a:rPr>
                        <a:t>7</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Madison Road and Ustick Road Intersection Improvements</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77.28</a:t>
                      </a:r>
                    </a:p>
                  </a:txBody>
                  <a:tcPr marL="7620" marR="7620" marT="7620" marB="0" anchor="ctr"/>
                </a:tc>
                <a:extLst>
                  <a:ext uri="{0D108BD9-81ED-4DB2-BD59-A6C34878D82A}">
                    <a16:rowId xmlns:a16="http://schemas.microsoft.com/office/drawing/2014/main" val="2707918772"/>
                  </a:ext>
                </a:extLst>
              </a:tr>
              <a:tr h="720228">
                <a:tc>
                  <a:txBody>
                    <a:bodyPr/>
                    <a:lstStyle/>
                    <a:p>
                      <a:pPr algn="ctr" fontAlgn="ctr"/>
                      <a:r>
                        <a:rPr lang="en-US" sz="1600" b="0" i="0" u="none" strike="noStrike" dirty="0">
                          <a:solidFill>
                            <a:schemeClr val="tx1"/>
                          </a:solidFill>
                          <a:effectLst/>
                          <a:latin typeface="Verdana" panose="020B0604030504040204" pitchFamily="34" charset="0"/>
                        </a:rPr>
                        <a:t>8</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Victory Road, Kings Road to Happy Valley Road Pavement Conditions</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77</a:t>
                      </a:r>
                    </a:p>
                  </a:txBody>
                  <a:tcPr marL="7620" marR="7620" marT="7620" marB="0" anchor="ctr"/>
                </a:tc>
                <a:extLst>
                  <a:ext uri="{0D108BD9-81ED-4DB2-BD59-A6C34878D82A}">
                    <a16:rowId xmlns:a16="http://schemas.microsoft.com/office/drawing/2014/main" val="3763956172"/>
                  </a:ext>
                </a:extLst>
              </a:tr>
            </a:tbl>
          </a:graphicData>
        </a:graphic>
      </p:graphicFrame>
    </p:spTree>
    <p:extLst>
      <p:ext uri="{BB962C8B-B14F-4D97-AF65-F5344CB8AC3E}">
        <p14:creationId xmlns:p14="http://schemas.microsoft.com/office/powerpoint/2010/main" val="355819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4348" y="0"/>
            <a:ext cx="7886700" cy="1325563"/>
          </a:xfrm>
        </p:spPr>
        <p:txBody>
          <a:bodyPr/>
          <a:lstStyle/>
          <a:p>
            <a:r>
              <a:rPr lang="en-US" dirty="0"/>
              <a:t>Summary Ranking - Roadway</a:t>
            </a:r>
          </a:p>
        </p:txBody>
      </p:sp>
      <p:graphicFrame>
        <p:nvGraphicFramePr>
          <p:cNvPr id="8" name="Table 8">
            <a:extLst>
              <a:ext uri="{FF2B5EF4-FFF2-40B4-BE49-F238E27FC236}">
                <a16:creationId xmlns:a16="http://schemas.microsoft.com/office/drawing/2014/main" id="{2E8F5535-7D8E-612C-98A0-4D056F13DEDA}"/>
              </a:ext>
            </a:extLst>
          </p:cNvPr>
          <p:cNvGraphicFramePr>
            <a:graphicFrameLocks noGrp="1"/>
          </p:cNvGraphicFramePr>
          <p:nvPr>
            <p:extLst>
              <p:ext uri="{D42A27DB-BD31-4B8C-83A1-F6EECF244321}">
                <p14:modId xmlns:p14="http://schemas.microsoft.com/office/powerpoint/2010/main" val="3448864208"/>
              </p:ext>
            </p:extLst>
          </p:nvPr>
        </p:nvGraphicFramePr>
        <p:xfrm>
          <a:off x="481457" y="1175763"/>
          <a:ext cx="8237181" cy="3153509"/>
        </p:xfrm>
        <a:graphic>
          <a:graphicData uri="http://schemas.openxmlformats.org/drawingml/2006/table">
            <a:tbl>
              <a:tblPr firstRow="1" bandRow="1">
                <a:tableStyleId>{5C22544A-7EE6-4342-B048-85BDC9FD1C3A}</a:tableStyleId>
              </a:tblPr>
              <a:tblGrid>
                <a:gridCol w="921567">
                  <a:extLst>
                    <a:ext uri="{9D8B030D-6E8A-4147-A177-3AD203B41FA5}">
                      <a16:colId xmlns:a16="http://schemas.microsoft.com/office/drawing/2014/main" val="2302603665"/>
                    </a:ext>
                  </a:extLst>
                </a:gridCol>
                <a:gridCol w="5150404">
                  <a:extLst>
                    <a:ext uri="{9D8B030D-6E8A-4147-A177-3AD203B41FA5}">
                      <a16:colId xmlns:a16="http://schemas.microsoft.com/office/drawing/2014/main" val="1089965091"/>
                    </a:ext>
                  </a:extLst>
                </a:gridCol>
                <a:gridCol w="1082605">
                  <a:extLst>
                    <a:ext uri="{9D8B030D-6E8A-4147-A177-3AD203B41FA5}">
                      <a16:colId xmlns:a16="http://schemas.microsoft.com/office/drawing/2014/main" val="3681084437"/>
                    </a:ext>
                  </a:extLst>
                </a:gridCol>
                <a:gridCol w="1082605">
                  <a:extLst>
                    <a:ext uri="{9D8B030D-6E8A-4147-A177-3AD203B41FA5}">
                      <a16:colId xmlns:a16="http://schemas.microsoft.com/office/drawing/2014/main" val="328172371"/>
                    </a:ext>
                  </a:extLst>
                </a:gridCol>
              </a:tblGrid>
              <a:tr h="683394">
                <a:tc>
                  <a:txBody>
                    <a:bodyPr/>
                    <a:lstStyle/>
                    <a:p>
                      <a:pPr algn="ctr"/>
                      <a:r>
                        <a:rPr lang="en-US" sz="1400" dirty="0"/>
                        <a:t>Prelim Rank</a:t>
                      </a:r>
                    </a:p>
                  </a:txBody>
                  <a:tcPr anchor="ctr"/>
                </a:tc>
                <a:tc>
                  <a:txBody>
                    <a:bodyPr/>
                    <a:lstStyle/>
                    <a:p>
                      <a:pPr algn="ctr"/>
                      <a:r>
                        <a:rPr lang="en-US" sz="1400" dirty="0"/>
                        <a:t>Project</a:t>
                      </a:r>
                    </a:p>
                  </a:txBody>
                  <a:tcPr anchor="ctr"/>
                </a:tc>
                <a:tc>
                  <a:txBody>
                    <a:bodyPr/>
                    <a:lstStyle/>
                    <a:p>
                      <a:pPr algn="ctr"/>
                      <a:r>
                        <a:rPr lang="en-US" sz="1400" dirty="0"/>
                        <a:t>Sponsor</a:t>
                      </a:r>
                    </a:p>
                  </a:txBody>
                  <a:tcPr anchor="ctr"/>
                </a:tc>
                <a:tc>
                  <a:txBody>
                    <a:bodyPr/>
                    <a:lstStyle/>
                    <a:p>
                      <a:pPr algn="ctr"/>
                      <a:r>
                        <a:rPr lang="en-US" sz="1400" dirty="0"/>
                        <a:t>Score</a:t>
                      </a:r>
                    </a:p>
                  </a:txBody>
                  <a:tcPr anchor="ctr"/>
                </a:tc>
                <a:extLst>
                  <a:ext uri="{0D108BD9-81ED-4DB2-BD59-A6C34878D82A}">
                    <a16:rowId xmlns:a16="http://schemas.microsoft.com/office/drawing/2014/main" val="2873821420"/>
                  </a:ext>
                </a:extLst>
              </a:tr>
              <a:tr h="653129">
                <a:tc>
                  <a:txBody>
                    <a:bodyPr/>
                    <a:lstStyle/>
                    <a:p>
                      <a:pPr algn="ctr" fontAlgn="ctr"/>
                      <a:r>
                        <a:rPr lang="en-US" sz="1600" b="0" i="0" u="none" strike="noStrike" dirty="0">
                          <a:solidFill>
                            <a:schemeClr val="tx1"/>
                          </a:solidFill>
                          <a:effectLst/>
                          <a:latin typeface="Verdana" panose="020B0604030504040204" pitchFamily="34" charset="0"/>
                        </a:rPr>
                        <a:t>9</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err="1">
                          <a:solidFill>
                            <a:schemeClr val="tx1"/>
                          </a:solidFill>
                          <a:effectLst/>
                          <a:latin typeface="Verdana" panose="020B0604030504040204" pitchFamily="34" charset="0"/>
                        </a:rPr>
                        <a:t>CanAda</a:t>
                      </a:r>
                      <a:r>
                        <a:rPr lang="en-US" sz="1600" b="0" i="0" u="none" strike="noStrike" dirty="0">
                          <a:solidFill>
                            <a:schemeClr val="tx1"/>
                          </a:solidFill>
                          <a:effectLst/>
                          <a:latin typeface="Verdana" panose="020B0604030504040204" pitchFamily="34" charset="0"/>
                        </a:rPr>
                        <a:t> Road and Ustick Road Signalized Intersection</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75.28</a:t>
                      </a:r>
                    </a:p>
                  </a:txBody>
                  <a:tcPr marL="7620" marR="7620" marT="7620" marB="0" anchor="ctr"/>
                </a:tc>
                <a:extLst>
                  <a:ext uri="{0D108BD9-81ED-4DB2-BD59-A6C34878D82A}">
                    <a16:rowId xmlns:a16="http://schemas.microsoft.com/office/drawing/2014/main" val="2186787068"/>
                  </a:ext>
                </a:extLst>
              </a:tr>
              <a:tr h="628073">
                <a:tc>
                  <a:txBody>
                    <a:bodyPr/>
                    <a:lstStyle/>
                    <a:p>
                      <a:pPr algn="ctr" fontAlgn="ctr"/>
                      <a:r>
                        <a:rPr lang="en-US" sz="1600" b="0" i="0" u="none" strike="noStrike" dirty="0">
                          <a:solidFill>
                            <a:schemeClr val="tx1"/>
                          </a:solidFill>
                          <a:effectLst/>
                          <a:latin typeface="Verdana" panose="020B0604030504040204" pitchFamily="34" charset="0"/>
                        </a:rPr>
                        <a:t>9</a:t>
                      </a:r>
                    </a:p>
                  </a:txBody>
                  <a:tcPr marL="7620" marR="7620" marT="7620" marB="0" anchor="ctr"/>
                </a:tc>
                <a:tc>
                  <a:txBody>
                    <a:bodyPr/>
                    <a:lstStyle/>
                    <a:p>
                      <a:pPr algn="l" fontAlgn="ctr"/>
                      <a:r>
                        <a:rPr lang="en-US" sz="1600" b="0" i="0" u="none" strike="noStrike" dirty="0">
                          <a:solidFill>
                            <a:schemeClr val="tx1"/>
                          </a:solidFill>
                          <a:effectLst/>
                          <a:latin typeface="Verdana" panose="020B0604030504040204" pitchFamily="34" charset="0"/>
                        </a:rPr>
                        <a:t>Prescott Lane and Ustick Road Signalized Intersection</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75.28</a:t>
                      </a:r>
                    </a:p>
                  </a:txBody>
                  <a:tcPr marL="7620" marR="7620" marT="7620" marB="0" anchor="ctr"/>
                </a:tc>
                <a:extLst>
                  <a:ext uri="{0D108BD9-81ED-4DB2-BD59-A6C34878D82A}">
                    <a16:rowId xmlns:a16="http://schemas.microsoft.com/office/drawing/2014/main" val="658851405"/>
                  </a:ext>
                </a:extLst>
              </a:tr>
              <a:tr h="609600">
                <a:tc>
                  <a:txBody>
                    <a:bodyPr/>
                    <a:lstStyle/>
                    <a:p>
                      <a:pPr algn="ctr" fontAlgn="ctr"/>
                      <a:r>
                        <a:rPr lang="en-US" sz="1600" b="0" i="0" u="none" strike="noStrike" dirty="0">
                          <a:solidFill>
                            <a:schemeClr val="tx1"/>
                          </a:solidFill>
                          <a:effectLst/>
                          <a:latin typeface="Verdana" panose="020B0604030504040204" pitchFamily="34" charset="0"/>
                        </a:rPr>
                        <a:t>11</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Midland Boulevard and Marketplace Boulevard Safety Improvements</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74</a:t>
                      </a:r>
                    </a:p>
                  </a:txBody>
                  <a:tcPr marL="7620" marR="7620" marT="7620" marB="0" anchor="ctr"/>
                </a:tc>
                <a:extLst>
                  <a:ext uri="{0D108BD9-81ED-4DB2-BD59-A6C34878D82A}">
                    <a16:rowId xmlns:a16="http://schemas.microsoft.com/office/drawing/2014/main" val="1308250666"/>
                  </a:ext>
                </a:extLst>
              </a:tr>
              <a:tr h="579313">
                <a:tc>
                  <a:txBody>
                    <a:bodyPr/>
                    <a:lstStyle/>
                    <a:p>
                      <a:pPr algn="ctr" fontAlgn="ctr"/>
                      <a:r>
                        <a:rPr lang="en-US" sz="1600" b="0" i="0" u="none" strike="noStrike" dirty="0">
                          <a:solidFill>
                            <a:schemeClr val="tx1"/>
                          </a:solidFill>
                          <a:effectLst/>
                          <a:latin typeface="Verdana" panose="020B0604030504040204" pitchFamily="34" charset="0"/>
                        </a:rPr>
                        <a:t>12</a:t>
                      </a: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Midland Boulevard and Davis Avenue Signalized Intersection</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73</a:t>
                      </a:r>
                    </a:p>
                  </a:txBody>
                  <a:tcPr marL="7620" marR="7620" marT="7620" marB="0" anchor="ctr"/>
                </a:tc>
                <a:extLst>
                  <a:ext uri="{0D108BD9-81ED-4DB2-BD59-A6C34878D82A}">
                    <a16:rowId xmlns:a16="http://schemas.microsoft.com/office/drawing/2014/main" val="1995586568"/>
                  </a:ext>
                </a:extLst>
              </a:tr>
            </a:tbl>
          </a:graphicData>
        </a:graphic>
      </p:graphicFrame>
      <p:graphicFrame>
        <p:nvGraphicFramePr>
          <p:cNvPr id="3" name="Table 2">
            <a:extLst>
              <a:ext uri="{FF2B5EF4-FFF2-40B4-BE49-F238E27FC236}">
                <a16:creationId xmlns:a16="http://schemas.microsoft.com/office/drawing/2014/main" id="{67B88300-BF7F-B316-5B04-C78794377583}"/>
              </a:ext>
            </a:extLst>
          </p:cNvPr>
          <p:cNvGraphicFramePr>
            <a:graphicFrameLocks noGrp="1"/>
          </p:cNvGraphicFramePr>
          <p:nvPr>
            <p:extLst>
              <p:ext uri="{D42A27DB-BD31-4B8C-83A1-F6EECF244321}">
                <p14:modId xmlns:p14="http://schemas.microsoft.com/office/powerpoint/2010/main" val="4093215348"/>
              </p:ext>
            </p:extLst>
          </p:nvPr>
        </p:nvGraphicFramePr>
        <p:xfrm>
          <a:off x="481457" y="4348322"/>
          <a:ext cx="8237181" cy="1362828"/>
        </p:xfrm>
        <a:graphic>
          <a:graphicData uri="http://schemas.openxmlformats.org/drawingml/2006/table">
            <a:tbl>
              <a:tblPr firstRow="1" bandRow="1">
                <a:tableStyleId>{5C22544A-7EE6-4342-B048-85BDC9FD1C3A}</a:tableStyleId>
              </a:tblPr>
              <a:tblGrid>
                <a:gridCol w="921567">
                  <a:extLst>
                    <a:ext uri="{9D8B030D-6E8A-4147-A177-3AD203B41FA5}">
                      <a16:colId xmlns:a16="http://schemas.microsoft.com/office/drawing/2014/main" val="3405103851"/>
                    </a:ext>
                  </a:extLst>
                </a:gridCol>
                <a:gridCol w="5150404">
                  <a:extLst>
                    <a:ext uri="{9D8B030D-6E8A-4147-A177-3AD203B41FA5}">
                      <a16:colId xmlns:a16="http://schemas.microsoft.com/office/drawing/2014/main" val="2963666312"/>
                    </a:ext>
                  </a:extLst>
                </a:gridCol>
                <a:gridCol w="1082605">
                  <a:extLst>
                    <a:ext uri="{9D8B030D-6E8A-4147-A177-3AD203B41FA5}">
                      <a16:colId xmlns:a16="http://schemas.microsoft.com/office/drawing/2014/main" val="1344199590"/>
                    </a:ext>
                  </a:extLst>
                </a:gridCol>
                <a:gridCol w="1082605">
                  <a:extLst>
                    <a:ext uri="{9D8B030D-6E8A-4147-A177-3AD203B41FA5}">
                      <a16:colId xmlns:a16="http://schemas.microsoft.com/office/drawing/2014/main" val="1406203072"/>
                    </a:ext>
                  </a:extLst>
                </a:gridCol>
              </a:tblGrid>
              <a:tr h="681414">
                <a:tc>
                  <a:txBody>
                    <a:bodyPr/>
                    <a:lstStyle/>
                    <a:p>
                      <a:pPr algn="ctr" fontAlgn="ctr"/>
                      <a:r>
                        <a:rPr lang="en-US" sz="1600" b="0" i="0" u="none" strike="noStrike" dirty="0">
                          <a:solidFill>
                            <a:schemeClr val="tx1"/>
                          </a:solidFill>
                          <a:effectLst/>
                          <a:latin typeface="Verdana" panose="020B0604030504040204" pitchFamily="34" charset="0"/>
                        </a:rPr>
                        <a:t>13</a:t>
                      </a:r>
                    </a:p>
                  </a:txBody>
                  <a:tcPr marL="7620" marR="7620" marT="7620" marB="0" anchor="ctr">
                    <a:solidFill>
                      <a:srgbClr val="D2DEEF"/>
                    </a:solidFill>
                  </a:tcPr>
                </a:tc>
                <a:tc>
                  <a:txBody>
                    <a:bodyPr/>
                    <a:lstStyle/>
                    <a:p>
                      <a:pPr algn="l" fontAlgn="ctr"/>
                      <a:r>
                        <a:rPr lang="en-US" sz="1600" b="0" i="0" u="none" strike="noStrike" dirty="0">
                          <a:solidFill>
                            <a:schemeClr val="tx1"/>
                          </a:solidFill>
                          <a:effectLst/>
                          <a:latin typeface="Verdana" panose="020B0604030504040204" pitchFamily="34" charset="0"/>
                        </a:rPr>
                        <a:t>Ustick Road and North Franklin Boulevard, Signalized Intersection</a:t>
                      </a:r>
                    </a:p>
                  </a:txBody>
                  <a:tcPr marL="7620" marR="7620" marT="7620" marB="0" anchor="ctr">
                    <a:solidFill>
                      <a:srgbClr val="D2DEEF"/>
                    </a:solidFill>
                  </a:tcPr>
                </a:tc>
                <a:tc>
                  <a:txBody>
                    <a:bodyPr/>
                    <a:lstStyle/>
                    <a:p>
                      <a:pPr algn="ctr" fontAlgn="ctr"/>
                      <a:r>
                        <a:rPr lang="en-US" sz="1600" b="0" i="0" u="none" strike="noStrike" dirty="0">
                          <a:solidFill>
                            <a:schemeClr val="tx1"/>
                          </a:solidFill>
                          <a:effectLst/>
                          <a:latin typeface="Verdana" panose="020B0604030504040204" pitchFamily="34" charset="0"/>
                        </a:rPr>
                        <a:t>Nampa</a:t>
                      </a:r>
                    </a:p>
                  </a:txBody>
                  <a:tcPr marL="7620" marR="7620" marT="7620" marB="0" anchor="ctr">
                    <a:solidFill>
                      <a:srgbClr val="D2DEEF"/>
                    </a:solidFill>
                  </a:tcPr>
                </a:tc>
                <a:tc>
                  <a:txBody>
                    <a:bodyPr/>
                    <a:lstStyle/>
                    <a:p>
                      <a:pPr algn="ctr" fontAlgn="ctr"/>
                      <a:r>
                        <a:rPr lang="en-US" sz="1600" b="0" i="0" u="none" strike="noStrike" dirty="0">
                          <a:solidFill>
                            <a:schemeClr val="tx1"/>
                          </a:solidFill>
                          <a:effectLst/>
                          <a:latin typeface="Verdana" panose="020B0604030504040204" pitchFamily="34" charset="0"/>
                        </a:rPr>
                        <a:t>70.28</a:t>
                      </a:r>
                    </a:p>
                  </a:txBody>
                  <a:tcPr marL="7620" marR="7620" marT="7620" marB="0" anchor="ctr">
                    <a:solidFill>
                      <a:srgbClr val="D2DEEF"/>
                    </a:solidFill>
                  </a:tcPr>
                </a:tc>
                <a:extLst>
                  <a:ext uri="{0D108BD9-81ED-4DB2-BD59-A6C34878D82A}">
                    <a16:rowId xmlns:a16="http://schemas.microsoft.com/office/drawing/2014/main" val="1242136394"/>
                  </a:ext>
                </a:extLst>
              </a:tr>
              <a:tr h="68141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14</a:t>
                      </a:r>
                    </a:p>
                  </a:txBody>
                  <a:tcPr marL="7620" marR="7620" marT="7620" marB="0" anchor="ctr">
                    <a:solidFill>
                      <a:srgbClr val="EAEFF7"/>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Midland Boulevard and Smith Avenue Signalized Intersection</a:t>
                      </a:r>
                    </a:p>
                  </a:txBody>
                  <a:tcPr marL="7620" marR="7620" marT="7620" marB="0" anchor="ctr">
                    <a:solidFill>
                      <a:srgbClr val="EAEF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Nampa</a:t>
                      </a:r>
                    </a:p>
                  </a:txBody>
                  <a:tcPr marL="7620" marR="7620" marT="7620" marB="0" anchor="ctr">
                    <a:solidFill>
                      <a:srgbClr val="EAEF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68</a:t>
                      </a:r>
                    </a:p>
                  </a:txBody>
                  <a:tcPr marL="7620" marR="7620" marT="7620" marB="0" anchor="ctr">
                    <a:solidFill>
                      <a:srgbClr val="EAEFF7"/>
                    </a:solidFill>
                  </a:tcPr>
                </a:tc>
                <a:extLst>
                  <a:ext uri="{0D108BD9-81ED-4DB2-BD59-A6C34878D82A}">
                    <a16:rowId xmlns:a16="http://schemas.microsoft.com/office/drawing/2014/main" val="1262772367"/>
                  </a:ext>
                </a:extLst>
              </a:tr>
            </a:tbl>
          </a:graphicData>
        </a:graphic>
      </p:graphicFrame>
    </p:spTree>
    <p:extLst>
      <p:ext uri="{BB962C8B-B14F-4D97-AF65-F5344CB8AC3E}">
        <p14:creationId xmlns:p14="http://schemas.microsoft.com/office/powerpoint/2010/main" val="392771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tterfly on a flower&#10;&#10;Description automatically generated">
            <a:extLst>
              <a:ext uri="{FF2B5EF4-FFF2-40B4-BE49-F238E27FC236}">
                <a16:creationId xmlns:a16="http://schemas.microsoft.com/office/drawing/2014/main" id="{F5A4BCC5-A47F-5580-6D14-26F25BAE8635}"/>
              </a:ext>
            </a:extLst>
          </p:cNvPr>
          <p:cNvPicPr>
            <a:picLocks noChangeAspect="1"/>
          </p:cNvPicPr>
          <p:nvPr/>
        </p:nvPicPr>
        <p:blipFill>
          <a:blip r:embed="rId2">
            <a:extLst>
              <a:ext uri="{28A0092B-C50C-407E-A947-70E740481C1C}">
                <a14:useLocalDpi xmlns:a14="http://schemas.microsoft.com/office/drawing/2010/main" val="0"/>
              </a:ext>
            </a:extLst>
          </a:blip>
          <a:srcRect l="2599" r="2633"/>
          <a:stretch/>
        </p:blipFill>
        <p:spPr>
          <a:xfrm>
            <a:off x="0" y="1"/>
            <a:ext cx="9227384" cy="6858000"/>
          </a:xfrm>
          <a:prstGeom prst="rect">
            <a:avLst/>
          </a:prstGeom>
        </p:spPr>
      </p:pic>
      <p:sp>
        <p:nvSpPr>
          <p:cNvPr id="5" name="TextBox 4">
            <a:extLst>
              <a:ext uri="{FF2B5EF4-FFF2-40B4-BE49-F238E27FC236}">
                <a16:creationId xmlns:a16="http://schemas.microsoft.com/office/drawing/2014/main" id="{484B51A2-3EC6-589F-DC52-78CD464FDB73}"/>
              </a:ext>
            </a:extLst>
          </p:cNvPr>
          <p:cNvSpPr txBox="1"/>
          <p:nvPr/>
        </p:nvSpPr>
        <p:spPr>
          <a:xfrm>
            <a:off x="142876" y="211100"/>
            <a:ext cx="9058274" cy="707886"/>
          </a:xfrm>
          <a:prstGeom prst="rect">
            <a:avLst/>
          </a:prstGeom>
          <a:noFill/>
        </p:spPr>
        <p:txBody>
          <a:bodyPr wrap="square" rtlCol="0">
            <a:spAutoFit/>
          </a:bodyPr>
          <a:lstStyle/>
          <a:p>
            <a:r>
              <a:rPr lang="en-US" sz="4000" dirty="0">
                <a:solidFill>
                  <a:schemeClr val="bg1"/>
                </a:solidFill>
              </a:rPr>
              <a:t>Details: Studies &amp; Special Projects</a:t>
            </a:r>
          </a:p>
        </p:txBody>
      </p:sp>
    </p:spTree>
    <p:extLst>
      <p:ext uri="{BB962C8B-B14F-4D97-AF65-F5344CB8AC3E}">
        <p14:creationId xmlns:p14="http://schemas.microsoft.com/office/powerpoint/2010/main" val="1685816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F6F9DA7-6FD4-BE20-F086-CA87B228C1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BE2435-8BE7-32CE-99FD-2A5690E8DAE6}"/>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64405">
            <a:off x="4703356" y="392653"/>
            <a:ext cx="4237874" cy="2337803"/>
          </a:xfrm>
          <a:prstGeom prst="rect">
            <a:avLst/>
          </a:prstGeom>
          <a:solidFill>
            <a:srgbClr val="FFF2CC"/>
          </a:solidFill>
        </p:spPr>
      </p:pic>
      <p:sp>
        <p:nvSpPr>
          <p:cNvPr id="2" name="Title 1">
            <a:extLst>
              <a:ext uri="{FF2B5EF4-FFF2-40B4-BE49-F238E27FC236}">
                <a16:creationId xmlns:a16="http://schemas.microsoft.com/office/drawing/2014/main" id="{90AA70FF-899A-2B3C-41E2-A0242E34D392}"/>
              </a:ext>
            </a:extLst>
          </p:cNvPr>
          <p:cNvSpPr>
            <a:spLocks noGrp="1"/>
          </p:cNvSpPr>
          <p:nvPr>
            <p:ph type="title"/>
          </p:nvPr>
        </p:nvSpPr>
        <p:spPr>
          <a:xfrm>
            <a:off x="175220" y="32002"/>
            <a:ext cx="5863373" cy="77406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High Injury Network</a:t>
            </a:r>
          </a:p>
        </p:txBody>
      </p:sp>
      <p:sp>
        <p:nvSpPr>
          <p:cNvPr id="7" name="TextBox 6">
            <a:extLst>
              <a:ext uri="{FF2B5EF4-FFF2-40B4-BE49-F238E27FC236}">
                <a16:creationId xmlns:a16="http://schemas.microsoft.com/office/drawing/2014/main" id="{75F06D0E-7521-E0A0-82BD-10E5D6BE4F7D}"/>
              </a:ext>
            </a:extLst>
          </p:cNvPr>
          <p:cNvSpPr txBox="1"/>
          <p:nvPr/>
        </p:nvSpPr>
        <p:spPr>
          <a:xfrm>
            <a:off x="5228631" y="851296"/>
            <a:ext cx="3455620" cy="1477328"/>
          </a:xfrm>
          <a:prstGeom prst="rect">
            <a:avLst/>
          </a:prstGeom>
          <a:noFill/>
        </p:spPr>
        <p:txBody>
          <a:bodyPr wrap="square" rtlCol="0">
            <a:spAutoFit/>
          </a:bodyPr>
          <a:lstStyle/>
          <a:p>
            <a:pPr algn="l"/>
            <a:r>
              <a:rPr lang="en-US" sz="1800" b="0" i="0" u="none" strike="noStrike" baseline="0" dirty="0">
                <a:solidFill>
                  <a:srgbClr val="1F3864"/>
                </a:solidFill>
                <a:latin typeface="CIDFont+F2"/>
              </a:rPr>
              <a:t>Update the High Injury Network dashboard. The update will incorporate additional crash data and calculate the new High Injury Network.</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43A5EB11-7495-12EE-38D3-73A9FA4A7E40}"/>
              </a:ext>
            </a:extLst>
          </p:cNvPr>
          <p:cNvSpPr/>
          <p:nvPr/>
        </p:nvSpPr>
        <p:spPr>
          <a:xfrm>
            <a:off x="877455" y="2642554"/>
            <a:ext cx="7427590" cy="399609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D51F86EE-CD6F-EF68-F696-A2BEBF50FAD1}"/>
              </a:ext>
            </a:extLst>
          </p:cNvPr>
          <p:cNvSpPr>
            <a:spLocks noGrp="1"/>
          </p:cNvSpPr>
          <p:nvPr>
            <p:ph type="body" sz="quarter" idx="10"/>
          </p:nvPr>
        </p:nvSpPr>
        <p:spPr>
          <a:xfrm>
            <a:off x="459749" y="851296"/>
            <a:ext cx="3640905" cy="164838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COMPASS</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STBG-TMA/LU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$165,000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$152,889</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 of 4</a:t>
            </a:r>
          </a:p>
          <a:p>
            <a:pPr marL="0" indent="0">
              <a:lnSpc>
                <a:spcPct val="100000"/>
              </a:lnSpc>
              <a:buNone/>
            </a:pPr>
            <a:endParaRPr lang="en-US" sz="1800" dirty="0"/>
          </a:p>
        </p:txBody>
      </p:sp>
      <p:pic>
        <p:nvPicPr>
          <p:cNvPr id="8" name="Picture 7">
            <a:extLst>
              <a:ext uri="{FF2B5EF4-FFF2-40B4-BE49-F238E27FC236}">
                <a16:creationId xmlns:a16="http://schemas.microsoft.com/office/drawing/2014/main" id="{A64A4222-BBF3-05D6-79D6-06C6BADA3774}"/>
              </a:ext>
            </a:extLst>
          </p:cNvPr>
          <p:cNvPicPr>
            <a:picLocks noChangeAspect="1"/>
          </p:cNvPicPr>
          <p:nvPr/>
        </p:nvPicPr>
        <p:blipFill>
          <a:blip r:embed="rId5">
            <a:extLst>
              <a:ext uri="{28A0092B-C50C-407E-A947-70E740481C1C}">
                <a14:useLocalDpi xmlns:a14="http://schemas.microsoft.com/office/drawing/2010/main" val="0"/>
              </a:ext>
            </a:extLst>
          </a:blip>
          <a:srcRect l="-591" r="542"/>
          <a:stretch/>
        </p:blipFill>
        <p:spPr>
          <a:xfrm>
            <a:off x="932872" y="2723974"/>
            <a:ext cx="7296728" cy="3841127"/>
          </a:xfrm>
          <a:prstGeom prst="rect">
            <a:avLst/>
          </a:prstGeom>
        </p:spPr>
      </p:pic>
    </p:spTree>
    <p:extLst>
      <p:ext uri="{BB962C8B-B14F-4D97-AF65-F5344CB8AC3E}">
        <p14:creationId xmlns:p14="http://schemas.microsoft.com/office/powerpoint/2010/main" val="374223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4DABCA6-6CC8-38B3-9A02-619DEE4A3F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0C3349B-7BCC-A920-7F62-1B2B7331BCC9}"/>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64405">
            <a:off x="4562125" y="334059"/>
            <a:ext cx="4374648" cy="2434271"/>
          </a:xfrm>
          <a:prstGeom prst="rect">
            <a:avLst/>
          </a:prstGeom>
          <a:solidFill>
            <a:srgbClr val="FFF2CC"/>
          </a:solidFill>
        </p:spPr>
      </p:pic>
      <p:sp>
        <p:nvSpPr>
          <p:cNvPr id="2" name="Title 1">
            <a:extLst>
              <a:ext uri="{FF2B5EF4-FFF2-40B4-BE49-F238E27FC236}">
                <a16:creationId xmlns:a16="http://schemas.microsoft.com/office/drawing/2014/main" id="{9EA5342F-C65C-E197-0135-13D7073EDE23}"/>
              </a:ext>
            </a:extLst>
          </p:cNvPr>
          <p:cNvSpPr>
            <a:spLocks noGrp="1"/>
          </p:cNvSpPr>
          <p:nvPr>
            <p:ph type="title"/>
          </p:nvPr>
        </p:nvSpPr>
        <p:spPr>
          <a:xfrm>
            <a:off x="175220" y="32002"/>
            <a:ext cx="5863373" cy="77406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Fiscal Impact Analysis</a:t>
            </a:r>
          </a:p>
        </p:txBody>
      </p:sp>
      <p:sp>
        <p:nvSpPr>
          <p:cNvPr id="7" name="TextBox 6">
            <a:extLst>
              <a:ext uri="{FF2B5EF4-FFF2-40B4-BE49-F238E27FC236}">
                <a16:creationId xmlns:a16="http://schemas.microsoft.com/office/drawing/2014/main" id="{DAB5B152-85FC-CD8D-D6C2-AA763992DD5B}"/>
              </a:ext>
            </a:extLst>
          </p:cNvPr>
          <p:cNvSpPr txBox="1"/>
          <p:nvPr/>
        </p:nvSpPr>
        <p:spPr>
          <a:xfrm>
            <a:off x="5222297" y="852247"/>
            <a:ext cx="3206573" cy="1477328"/>
          </a:xfrm>
          <a:prstGeom prst="rect">
            <a:avLst/>
          </a:prstGeom>
          <a:noFill/>
        </p:spPr>
        <p:txBody>
          <a:bodyPr wrap="square" rtlCol="0">
            <a:spAutoFit/>
          </a:bodyPr>
          <a:lstStyle/>
          <a:p>
            <a:pPr algn="l"/>
            <a:r>
              <a:rPr lang="en-US" sz="1800" b="0" i="0" u="none" strike="noStrike" baseline="0" dirty="0">
                <a:solidFill>
                  <a:srgbClr val="1F3864"/>
                </a:solidFill>
                <a:latin typeface="CIDFont+F2"/>
              </a:rPr>
              <a:t>To better implement the goals of </a:t>
            </a:r>
            <a:r>
              <a:rPr lang="en-US" sz="1800" b="0" i="1" u="none" strike="noStrike" baseline="0" dirty="0">
                <a:solidFill>
                  <a:srgbClr val="1F3864"/>
                </a:solidFill>
                <a:latin typeface="CIDFont+F2"/>
              </a:rPr>
              <a:t>Communities in Motion</a:t>
            </a:r>
            <a:r>
              <a:rPr lang="en-US" sz="1800" b="0" i="0" u="none" strike="noStrike" baseline="0" dirty="0">
                <a:solidFill>
                  <a:srgbClr val="1F3864"/>
                </a:solidFill>
                <a:latin typeface="CIDFont+F2"/>
              </a:rPr>
              <a:t>, this project will provide information on the fiscal impact of various growth patterns.</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606CE59-8431-0E89-EDD2-02146722043C}"/>
              </a:ext>
            </a:extLst>
          </p:cNvPr>
          <p:cNvSpPr/>
          <p:nvPr/>
        </p:nvSpPr>
        <p:spPr>
          <a:xfrm>
            <a:off x="1995550" y="2642554"/>
            <a:ext cx="5254995" cy="399609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3B1F2647-2F22-8CBF-885D-C8187C15F3A8}"/>
              </a:ext>
            </a:extLst>
          </p:cNvPr>
          <p:cNvSpPr>
            <a:spLocks noGrp="1"/>
          </p:cNvSpPr>
          <p:nvPr>
            <p:ph type="body" sz="quarter" idx="10"/>
          </p:nvPr>
        </p:nvSpPr>
        <p:spPr>
          <a:xfrm>
            <a:off x="593099" y="851296"/>
            <a:ext cx="3640905" cy="164838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COMPASS</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STBG-TMA/LU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$85,000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$78,761</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 of 4</a:t>
            </a:r>
          </a:p>
          <a:p>
            <a:pPr marL="0" indent="0">
              <a:lnSpc>
                <a:spcPct val="100000"/>
              </a:lnSpc>
              <a:buNone/>
            </a:pPr>
            <a:endParaRPr lang="en-US" sz="1800" dirty="0"/>
          </a:p>
        </p:txBody>
      </p:sp>
      <p:pic>
        <p:nvPicPr>
          <p:cNvPr id="8" name="Picture 7">
            <a:extLst>
              <a:ext uri="{FF2B5EF4-FFF2-40B4-BE49-F238E27FC236}">
                <a16:creationId xmlns:a16="http://schemas.microsoft.com/office/drawing/2014/main" id="{31EE2250-226A-8C42-57D9-EB5EB15882B1}"/>
              </a:ext>
            </a:extLst>
          </p:cNvPr>
          <p:cNvPicPr>
            <a:picLocks noChangeAspect="1"/>
          </p:cNvPicPr>
          <p:nvPr/>
        </p:nvPicPr>
        <p:blipFill>
          <a:blip r:embed="rId5" cstate="print">
            <a:extLst>
              <a:ext uri="{28A0092B-C50C-407E-A947-70E740481C1C}">
                <a14:useLocalDpi xmlns:a14="http://schemas.microsoft.com/office/drawing/2010/main" val="0"/>
              </a:ext>
            </a:extLst>
          </a:blip>
          <a:srcRect t="980" b="980"/>
          <a:stretch/>
        </p:blipFill>
        <p:spPr>
          <a:xfrm>
            <a:off x="2078191" y="2723974"/>
            <a:ext cx="5070258" cy="3841127"/>
          </a:xfrm>
          <a:prstGeom prst="rect">
            <a:avLst/>
          </a:prstGeom>
        </p:spPr>
      </p:pic>
    </p:spTree>
    <p:extLst>
      <p:ext uri="{BB962C8B-B14F-4D97-AF65-F5344CB8AC3E}">
        <p14:creationId xmlns:p14="http://schemas.microsoft.com/office/powerpoint/2010/main" val="2316125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8424E9-F572-9C1F-81C5-19B377F138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B1BB7B-99F2-7D9C-12A4-45F32DA7029F}"/>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64405">
            <a:off x="4784277" y="377852"/>
            <a:ext cx="4012849" cy="2483400"/>
          </a:xfrm>
          <a:prstGeom prst="rect">
            <a:avLst/>
          </a:prstGeom>
          <a:solidFill>
            <a:srgbClr val="FFF2CC"/>
          </a:solidFill>
        </p:spPr>
      </p:pic>
      <p:sp>
        <p:nvSpPr>
          <p:cNvPr id="2" name="Title 1">
            <a:extLst>
              <a:ext uri="{FF2B5EF4-FFF2-40B4-BE49-F238E27FC236}">
                <a16:creationId xmlns:a16="http://schemas.microsoft.com/office/drawing/2014/main" id="{D88EBF56-8E59-922A-94C0-D9507D16F948}"/>
              </a:ext>
            </a:extLst>
          </p:cNvPr>
          <p:cNvSpPr>
            <a:spLocks noGrp="1"/>
          </p:cNvSpPr>
          <p:nvPr>
            <p:ph type="title"/>
          </p:nvPr>
        </p:nvSpPr>
        <p:spPr>
          <a:xfrm>
            <a:off x="175220" y="32002"/>
            <a:ext cx="6345653" cy="77406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Pavement Condition Analysis</a:t>
            </a:r>
          </a:p>
        </p:txBody>
      </p:sp>
      <p:sp>
        <p:nvSpPr>
          <p:cNvPr id="7" name="TextBox 6">
            <a:extLst>
              <a:ext uri="{FF2B5EF4-FFF2-40B4-BE49-F238E27FC236}">
                <a16:creationId xmlns:a16="http://schemas.microsoft.com/office/drawing/2014/main" id="{7BEC6E9D-7938-58A7-C12D-66FD370178D2}"/>
              </a:ext>
            </a:extLst>
          </p:cNvPr>
          <p:cNvSpPr txBox="1"/>
          <p:nvPr/>
        </p:nvSpPr>
        <p:spPr>
          <a:xfrm>
            <a:off x="5624424" y="851296"/>
            <a:ext cx="2577332" cy="1477328"/>
          </a:xfrm>
          <a:prstGeom prst="rect">
            <a:avLst/>
          </a:prstGeom>
          <a:noFill/>
        </p:spPr>
        <p:txBody>
          <a:bodyPr wrap="square" rtlCol="0">
            <a:spAutoFit/>
          </a:bodyPr>
          <a:lstStyle/>
          <a:p>
            <a:pPr algn="l"/>
            <a:r>
              <a:rPr lang="en-US" sz="1800" b="0" i="0" u="none" strike="noStrike" baseline="0" dirty="0">
                <a:solidFill>
                  <a:srgbClr val="1F3864"/>
                </a:solidFill>
                <a:latin typeface="CIDFont+F2"/>
              </a:rPr>
              <a:t>Analyze and report on existing pavement conditions on arterial roadways throughout COMPASS’ planning area.</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016CB033-1935-8689-FDCF-9471C930DCC0}"/>
              </a:ext>
            </a:extLst>
          </p:cNvPr>
          <p:cNvSpPr/>
          <p:nvPr/>
        </p:nvSpPr>
        <p:spPr>
          <a:xfrm>
            <a:off x="1856509" y="2642554"/>
            <a:ext cx="5467927" cy="399609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9C2F569C-0A16-7EBB-D389-F866EBBBCF8B}"/>
              </a:ext>
            </a:extLst>
          </p:cNvPr>
          <p:cNvSpPr>
            <a:spLocks noGrp="1"/>
          </p:cNvSpPr>
          <p:nvPr>
            <p:ph type="body" sz="quarter" idx="10"/>
          </p:nvPr>
        </p:nvSpPr>
        <p:spPr>
          <a:xfrm>
            <a:off x="574049" y="851296"/>
            <a:ext cx="3640905" cy="164838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COMPASS</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STBG-TMA/LU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$180,000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$166,788</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3 of 4</a:t>
            </a:r>
          </a:p>
          <a:p>
            <a:pPr marL="0" indent="0">
              <a:lnSpc>
                <a:spcPct val="100000"/>
              </a:lnSpc>
              <a:buNone/>
            </a:pPr>
            <a:endParaRPr lang="en-US" sz="1800" dirty="0"/>
          </a:p>
        </p:txBody>
      </p:sp>
      <p:pic>
        <p:nvPicPr>
          <p:cNvPr id="8" name="Picture 7">
            <a:extLst>
              <a:ext uri="{FF2B5EF4-FFF2-40B4-BE49-F238E27FC236}">
                <a16:creationId xmlns:a16="http://schemas.microsoft.com/office/drawing/2014/main" id="{2B120E36-5B27-D8B0-8A51-22AC30C4B7B4}"/>
              </a:ext>
            </a:extLst>
          </p:cNvPr>
          <p:cNvPicPr>
            <a:picLocks noChangeAspect="1"/>
          </p:cNvPicPr>
          <p:nvPr/>
        </p:nvPicPr>
        <p:blipFill>
          <a:blip r:embed="rId5" cstate="print">
            <a:extLst>
              <a:ext uri="{28A0092B-C50C-407E-A947-70E740481C1C}">
                <a14:useLocalDpi xmlns:a14="http://schemas.microsoft.com/office/drawing/2010/main" val="0"/>
              </a:ext>
            </a:extLst>
          </a:blip>
          <a:srcRect t="2556" b="1561"/>
          <a:stretch/>
        </p:blipFill>
        <p:spPr>
          <a:xfrm>
            <a:off x="1976964" y="2703643"/>
            <a:ext cx="5228572" cy="3873917"/>
          </a:xfrm>
          <a:prstGeom prst="rect">
            <a:avLst/>
          </a:prstGeom>
        </p:spPr>
      </p:pic>
    </p:spTree>
    <p:extLst>
      <p:ext uri="{BB962C8B-B14F-4D97-AF65-F5344CB8AC3E}">
        <p14:creationId xmlns:p14="http://schemas.microsoft.com/office/powerpoint/2010/main" val="3862207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AE2CBD2-5C3E-255E-0BD0-E488C013EB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986CE0-F740-41FC-73BF-A0A5461B3320}"/>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64405">
            <a:off x="4913513" y="372209"/>
            <a:ext cx="3769124" cy="2461779"/>
          </a:xfrm>
          <a:prstGeom prst="rect">
            <a:avLst/>
          </a:prstGeom>
          <a:solidFill>
            <a:srgbClr val="FFF2CC"/>
          </a:solidFill>
        </p:spPr>
      </p:pic>
      <p:sp>
        <p:nvSpPr>
          <p:cNvPr id="2" name="Title 1">
            <a:extLst>
              <a:ext uri="{FF2B5EF4-FFF2-40B4-BE49-F238E27FC236}">
                <a16:creationId xmlns:a16="http://schemas.microsoft.com/office/drawing/2014/main" id="{E6764552-B39E-457F-9E27-51A16AC75265}"/>
              </a:ext>
            </a:extLst>
          </p:cNvPr>
          <p:cNvSpPr>
            <a:spLocks noGrp="1"/>
          </p:cNvSpPr>
          <p:nvPr>
            <p:ph type="title"/>
          </p:nvPr>
        </p:nvSpPr>
        <p:spPr>
          <a:xfrm>
            <a:off x="175220" y="32002"/>
            <a:ext cx="5863373" cy="77406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Complete Network Policy</a:t>
            </a:r>
          </a:p>
        </p:txBody>
      </p:sp>
      <p:sp>
        <p:nvSpPr>
          <p:cNvPr id="7" name="TextBox 6">
            <a:extLst>
              <a:ext uri="{FF2B5EF4-FFF2-40B4-BE49-F238E27FC236}">
                <a16:creationId xmlns:a16="http://schemas.microsoft.com/office/drawing/2014/main" id="{B94CC31B-52F8-F185-DE75-C1A1FAC6C931}"/>
              </a:ext>
            </a:extLst>
          </p:cNvPr>
          <p:cNvSpPr txBox="1"/>
          <p:nvPr/>
        </p:nvSpPr>
        <p:spPr>
          <a:xfrm>
            <a:off x="5724607" y="852247"/>
            <a:ext cx="2686700" cy="1477328"/>
          </a:xfrm>
          <a:prstGeom prst="rect">
            <a:avLst/>
          </a:prstGeom>
          <a:noFill/>
        </p:spPr>
        <p:txBody>
          <a:bodyPr wrap="square" rtlCol="0">
            <a:spAutoFit/>
          </a:bodyPr>
          <a:lstStyle/>
          <a:p>
            <a:pPr algn="l"/>
            <a:r>
              <a:rPr lang="en-US" sz="1800" b="0" i="0" u="none" strike="noStrike" baseline="0" dirty="0">
                <a:solidFill>
                  <a:srgbClr val="1F3864"/>
                </a:solidFill>
                <a:latin typeface="CIDFont+F2"/>
              </a:rPr>
              <a:t>Augment COMPASS </a:t>
            </a:r>
          </a:p>
          <a:p>
            <a:pPr algn="l"/>
            <a:r>
              <a:rPr lang="en-US" sz="1800" b="0" i="0" u="none" strike="noStrike" baseline="0" dirty="0">
                <a:solidFill>
                  <a:srgbClr val="1F3864"/>
                </a:solidFill>
                <a:latin typeface="CIDFont+F2"/>
              </a:rPr>
              <a:t>staff efforts with </a:t>
            </a:r>
          </a:p>
          <a:p>
            <a:pPr algn="l"/>
            <a:r>
              <a:rPr lang="en-US" sz="1800" b="0" i="0" u="none" strike="noStrike" baseline="0" dirty="0">
                <a:solidFill>
                  <a:srgbClr val="1F3864"/>
                </a:solidFill>
                <a:latin typeface="CIDFont+F2"/>
              </a:rPr>
              <a:t>consultant support to refresh the COMPASS </a:t>
            </a:r>
          </a:p>
          <a:p>
            <a:pPr algn="l"/>
            <a:r>
              <a:rPr lang="en-US" sz="1800" b="0" i="0" u="none" strike="noStrike" baseline="0" dirty="0">
                <a:solidFill>
                  <a:srgbClr val="1F3864"/>
                </a:solidFill>
                <a:latin typeface="CIDFont+F2"/>
              </a:rPr>
              <a:t>Complete Network Policy.</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D7EB543-65C3-59C6-3AD0-8C7B9FF0DD27}"/>
              </a:ext>
            </a:extLst>
          </p:cNvPr>
          <p:cNvSpPr/>
          <p:nvPr/>
        </p:nvSpPr>
        <p:spPr>
          <a:xfrm>
            <a:off x="1976592" y="2642554"/>
            <a:ext cx="5273964" cy="399609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27972AD7-8E82-FC14-3956-A70005CE9F73}"/>
              </a:ext>
            </a:extLst>
          </p:cNvPr>
          <p:cNvSpPr>
            <a:spLocks noGrp="1"/>
          </p:cNvSpPr>
          <p:nvPr>
            <p:ph type="body" sz="quarter" idx="10"/>
          </p:nvPr>
        </p:nvSpPr>
        <p:spPr>
          <a:xfrm>
            <a:off x="554999" y="851296"/>
            <a:ext cx="3640905" cy="164838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COMPASS</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STBG-TMA/LU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$175,000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$162,155</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 of 4</a:t>
            </a:r>
          </a:p>
          <a:p>
            <a:pPr marL="0" indent="0">
              <a:lnSpc>
                <a:spcPct val="100000"/>
              </a:lnSpc>
              <a:buNone/>
            </a:pPr>
            <a:endParaRPr lang="en-US" sz="1800" dirty="0"/>
          </a:p>
        </p:txBody>
      </p:sp>
      <p:pic>
        <p:nvPicPr>
          <p:cNvPr id="8" name="Picture 7">
            <a:extLst>
              <a:ext uri="{FF2B5EF4-FFF2-40B4-BE49-F238E27FC236}">
                <a16:creationId xmlns:a16="http://schemas.microsoft.com/office/drawing/2014/main" id="{20DD94C5-DEDC-13D7-2773-FC120FBA7F2F}"/>
              </a:ext>
            </a:extLst>
          </p:cNvPr>
          <p:cNvPicPr>
            <a:picLocks noChangeAspect="1"/>
          </p:cNvPicPr>
          <p:nvPr/>
        </p:nvPicPr>
        <p:blipFill>
          <a:blip r:embed="rId5">
            <a:extLst>
              <a:ext uri="{28A0092B-C50C-407E-A947-70E740481C1C}">
                <a14:useLocalDpi xmlns:a14="http://schemas.microsoft.com/office/drawing/2010/main" val="0"/>
              </a:ext>
            </a:extLst>
          </a:blip>
          <a:srcRect t="382" b="-689"/>
          <a:stretch/>
        </p:blipFill>
        <p:spPr>
          <a:xfrm>
            <a:off x="2078191" y="2760918"/>
            <a:ext cx="5070258" cy="3841127"/>
          </a:xfrm>
          <a:prstGeom prst="rect">
            <a:avLst/>
          </a:prstGeom>
        </p:spPr>
      </p:pic>
    </p:spTree>
    <p:extLst>
      <p:ext uri="{BB962C8B-B14F-4D97-AF65-F5344CB8AC3E}">
        <p14:creationId xmlns:p14="http://schemas.microsoft.com/office/powerpoint/2010/main" val="286074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03AC-F98E-EABE-3CA5-5C23E7D74357}"/>
              </a:ext>
            </a:extLst>
          </p:cNvPr>
          <p:cNvSpPr>
            <a:spLocks noGrp="1"/>
          </p:cNvSpPr>
          <p:nvPr>
            <p:ph type="title"/>
          </p:nvPr>
        </p:nvSpPr>
        <p:spPr>
          <a:xfrm>
            <a:off x="228206" y="71260"/>
            <a:ext cx="7886700" cy="1325563"/>
          </a:xfrm>
        </p:spPr>
        <p:txBody>
          <a:bodyPr/>
          <a:lstStyle/>
          <a:p>
            <a:r>
              <a:rPr lang="en-US" dirty="0"/>
              <a:t>Paired Comparison Process</a:t>
            </a:r>
            <a:endParaRPr lang="en-GB" dirty="0"/>
          </a:p>
        </p:txBody>
      </p:sp>
      <p:pic>
        <p:nvPicPr>
          <p:cNvPr id="4" name="Picture 3">
            <a:extLst>
              <a:ext uri="{FF2B5EF4-FFF2-40B4-BE49-F238E27FC236}">
                <a16:creationId xmlns:a16="http://schemas.microsoft.com/office/drawing/2014/main" id="{8ABF25FB-0B65-E3B4-06C7-C2194674B947}"/>
              </a:ext>
            </a:extLst>
          </p:cNvPr>
          <p:cNvPicPr>
            <a:picLocks noChangeAspect="1"/>
          </p:cNvPicPr>
          <p:nvPr/>
        </p:nvPicPr>
        <p:blipFill>
          <a:blip r:embed="rId2"/>
          <a:stretch>
            <a:fillRect/>
          </a:stretch>
        </p:blipFill>
        <p:spPr>
          <a:xfrm>
            <a:off x="354330" y="1425833"/>
            <a:ext cx="8443692" cy="49305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94738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04DF9-2282-EDBE-E48D-09D95C871D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1654FC-0CA0-3D99-04B2-10A307CBF76F}"/>
              </a:ext>
            </a:extLst>
          </p:cNvPr>
          <p:cNvSpPr>
            <a:spLocks noGrp="1"/>
          </p:cNvSpPr>
          <p:nvPr>
            <p:ph type="title"/>
          </p:nvPr>
        </p:nvSpPr>
        <p:spPr>
          <a:xfrm>
            <a:off x="228206" y="92282"/>
            <a:ext cx="7886700" cy="1325563"/>
          </a:xfrm>
        </p:spPr>
        <p:txBody>
          <a:bodyPr/>
          <a:lstStyle/>
          <a:p>
            <a:r>
              <a:rPr lang="en-US" dirty="0"/>
              <a:t>Paired Comparison Process</a:t>
            </a:r>
            <a:endParaRPr lang="en-GB" dirty="0"/>
          </a:p>
        </p:txBody>
      </p:sp>
      <p:pic>
        <p:nvPicPr>
          <p:cNvPr id="5" name="Picture 4">
            <a:extLst>
              <a:ext uri="{FF2B5EF4-FFF2-40B4-BE49-F238E27FC236}">
                <a16:creationId xmlns:a16="http://schemas.microsoft.com/office/drawing/2014/main" id="{4FEE6C08-E19F-28D6-B47C-7F23CDC1BC4A}"/>
              </a:ext>
            </a:extLst>
          </p:cNvPr>
          <p:cNvPicPr>
            <a:picLocks noChangeAspect="1"/>
          </p:cNvPicPr>
          <p:nvPr/>
        </p:nvPicPr>
        <p:blipFill>
          <a:blip r:embed="rId2"/>
          <a:stretch>
            <a:fillRect/>
          </a:stretch>
        </p:blipFill>
        <p:spPr>
          <a:xfrm>
            <a:off x="188478" y="2188554"/>
            <a:ext cx="4418325" cy="27561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0F456C9-5458-E842-4D0B-FE19A4D3216F}"/>
              </a:ext>
            </a:extLst>
          </p:cNvPr>
          <p:cNvPicPr>
            <a:picLocks noChangeAspect="1"/>
          </p:cNvPicPr>
          <p:nvPr/>
        </p:nvPicPr>
        <p:blipFill>
          <a:blip r:embed="rId3"/>
          <a:stretch>
            <a:fillRect/>
          </a:stretch>
        </p:blipFill>
        <p:spPr>
          <a:xfrm>
            <a:off x="4847405" y="1294698"/>
            <a:ext cx="4108117" cy="5386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5217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140B-C3C3-6953-AE77-FAD00DF6F154}"/>
              </a:ext>
            </a:extLst>
          </p:cNvPr>
          <p:cNvSpPr txBox="1">
            <a:spLocks/>
          </p:cNvSpPr>
          <p:nvPr/>
        </p:nvSpPr>
        <p:spPr>
          <a:xfrm>
            <a:off x="514183" y="326739"/>
            <a:ext cx="6431562" cy="791080"/>
          </a:xfrm>
          <a:prstGeom prst="rect">
            <a:avLst/>
          </a:prstGeom>
        </p:spPr>
        <p:txBody>
          <a:bodyPr/>
          <a:lstStyle>
            <a:lvl1pPr algn="l" defTabSz="914400" rtl="0" eaLnBrk="1" latinLnBrk="0" hangingPunct="1">
              <a:lnSpc>
                <a:spcPct val="90000"/>
              </a:lnSpc>
              <a:spcBef>
                <a:spcPct val="0"/>
              </a:spcBef>
              <a:buNone/>
              <a:defRPr sz="4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effectLst>
                  <a:outerShdw blurRad="38100" dist="38100" dir="2700000" algn="tl">
                    <a:srgbClr val="000000">
                      <a:alpha val="43137"/>
                    </a:srgbClr>
                  </a:outerShdw>
                </a:effectLst>
              </a:rPr>
              <a:t>What we’ll cover today:</a:t>
            </a:r>
          </a:p>
        </p:txBody>
      </p:sp>
      <p:sp>
        <p:nvSpPr>
          <p:cNvPr id="5" name="Text Placeholder 2">
            <a:extLst>
              <a:ext uri="{FF2B5EF4-FFF2-40B4-BE49-F238E27FC236}">
                <a16:creationId xmlns:a16="http://schemas.microsoft.com/office/drawing/2014/main" id="{BF840696-3EC0-E030-31B6-CAA3E259547C}"/>
              </a:ext>
            </a:extLst>
          </p:cNvPr>
          <p:cNvSpPr txBox="1">
            <a:spLocks/>
          </p:cNvSpPr>
          <p:nvPr/>
        </p:nvSpPr>
        <p:spPr>
          <a:xfrm>
            <a:off x="849367" y="1753724"/>
            <a:ext cx="7326547" cy="1554782"/>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a:solidFill>
                  <a:srgbClr val="737373"/>
                </a:solidFill>
                <a:latin typeface="+mj-lt"/>
              </a:rPr>
              <a:t>Review of ranking process </a:t>
            </a:r>
          </a:p>
          <a:p>
            <a:r>
              <a:rPr lang="en-US" sz="7200">
                <a:solidFill>
                  <a:srgbClr val="847C74"/>
                </a:solidFill>
                <a:latin typeface="+mj-lt"/>
                <a:ea typeface="Calibri" panose="020F0502020204030204" pitchFamily="34" charset="0"/>
              </a:rPr>
              <a:t>Understanding of preliminary scoring process</a:t>
            </a:r>
          </a:p>
          <a:p>
            <a:r>
              <a:rPr lang="en-US" sz="7200">
                <a:solidFill>
                  <a:srgbClr val="737373"/>
                </a:solidFill>
                <a:latin typeface="+mj-lt"/>
              </a:rPr>
              <a:t>Specific details for each federal application </a:t>
            </a:r>
          </a:p>
          <a:p>
            <a:r>
              <a:rPr lang="en-US" sz="7200">
                <a:solidFill>
                  <a:srgbClr val="847C74"/>
                </a:solidFill>
                <a:latin typeface="+mj-lt"/>
              </a:rPr>
              <a:t>Provide discussion among all organizations </a:t>
            </a:r>
          </a:p>
          <a:p>
            <a:r>
              <a:rPr lang="en-US" sz="7200">
                <a:solidFill>
                  <a:srgbClr val="737373"/>
                </a:solidFill>
                <a:latin typeface="+mj-lt"/>
              </a:rPr>
              <a:t>Next Steps.</a:t>
            </a:r>
          </a:p>
          <a:p>
            <a:pPr marL="0" indent="0">
              <a:lnSpc>
                <a:spcPct val="120000"/>
              </a:lnSpc>
              <a:buFont typeface="Arial" panose="020B0604020202020204" pitchFamily="34" charset="0"/>
              <a:buNone/>
            </a:pPr>
            <a:endParaRPr lang="en-US" sz="7200">
              <a:solidFill>
                <a:srgbClr val="374065"/>
              </a:solidFill>
              <a:latin typeface="+mj-lt"/>
            </a:endParaRPr>
          </a:p>
          <a:p>
            <a:endParaRPr lang="en-US" dirty="0">
              <a:solidFill>
                <a:srgbClr val="737373"/>
              </a:solidFill>
            </a:endParaRPr>
          </a:p>
        </p:txBody>
      </p:sp>
      <p:pic>
        <p:nvPicPr>
          <p:cNvPr id="6" name="Picture 5" descr="Icon&#10;&#10;Description automatically generated">
            <a:extLst>
              <a:ext uri="{FF2B5EF4-FFF2-40B4-BE49-F238E27FC236}">
                <a16:creationId xmlns:a16="http://schemas.microsoft.com/office/drawing/2014/main" id="{8128F0BF-F44A-935F-C19A-9AE93E383133}"/>
              </a:ext>
            </a:extLst>
          </p:cNvPr>
          <p:cNvPicPr>
            <a:picLocks noChangeAspect="1"/>
          </p:cNvPicPr>
          <p:nvPr/>
        </p:nvPicPr>
        <p:blipFill rotWithShape="1">
          <a:blip r:embed="rId2">
            <a:extLst>
              <a:ext uri="{28A0092B-C50C-407E-A947-70E740481C1C}">
                <a14:useLocalDpi xmlns:a14="http://schemas.microsoft.com/office/drawing/2010/main" val="0"/>
              </a:ext>
            </a:extLst>
          </a:blip>
          <a:srcRect l="2211" t="3484" r="3643" b="7332"/>
          <a:stretch/>
        </p:blipFill>
        <p:spPr>
          <a:xfrm>
            <a:off x="3156805" y="4053701"/>
            <a:ext cx="2711669" cy="1836892"/>
          </a:xfrm>
          <a:prstGeom prst="rect">
            <a:avLst/>
          </a:prstGeom>
        </p:spPr>
      </p:pic>
    </p:spTree>
    <p:extLst>
      <p:ext uri="{BB962C8B-B14F-4D97-AF65-F5344CB8AC3E}">
        <p14:creationId xmlns:p14="http://schemas.microsoft.com/office/powerpoint/2010/main" val="2456206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F3F5-CD51-43CB-E026-9803D975FCB9}"/>
            </a:ext>
          </a:extLst>
        </p:cNvPr>
        <p:cNvGrpSpPr/>
        <p:nvPr/>
      </p:nvGrpSpPr>
      <p:grpSpPr>
        <a:xfrm>
          <a:off x="0" y="0"/>
          <a:ext cx="0" cy="0"/>
          <a:chOff x="0" y="0"/>
          <a:chExt cx="0" cy="0"/>
        </a:xfrm>
      </p:grpSpPr>
      <p:pic>
        <p:nvPicPr>
          <p:cNvPr id="3" name="Picture 2" descr="A butterfly on a flower&#10;&#10;Description automatically generated">
            <a:extLst>
              <a:ext uri="{FF2B5EF4-FFF2-40B4-BE49-F238E27FC236}">
                <a16:creationId xmlns:a16="http://schemas.microsoft.com/office/drawing/2014/main" id="{1775F5DB-3DCD-AE71-FF24-5A0B3539735C}"/>
              </a:ext>
            </a:extLst>
          </p:cNvPr>
          <p:cNvPicPr>
            <a:picLocks noChangeAspect="1"/>
          </p:cNvPicPr>
          <p:nvPr/>
        </p:nvPicPr>
        <p:blipFill>
          <a:blip r:embed="rId2">
            <a:extLst>
              <a:ext uri="{28A0092B-C50C-407E-A947-70E740481C1C}">
                <a14:useLocalDpi xmlns:a14="http://schemas.microsoft.com/office/drawing/2010/main" val="0"/>
              </a:ext>
            </a:extLst>
          </a:blip>
          <a:srcRect l="2599" r="2633"/>
          <a:stretch/>
        </p:blipFill>
        <p:spPr>
          <a:xfrm>
            <a:off x="0" y="1"/>
            <a:ext cx="9227384" cy="6858000"/>
          </a:xfrm>
          <a:prstGeom prst="rect">
            <a:avLst/>
          </a:prstGeom>
        </p:spPr>
      </p:pic>
      <p:sp>
        <p:nvSpPr>
          <p:cNvPr id="5" name="TextBox 4">
            <a:extLst>
              <a:ext uri="{FF2B5EF4-FFF2-40B4-BE49-F238E27FC236}">
                <a16:creationId xmlns:a16="http://schemas.microsoft.com/office/drawing/2014/main" id="{41AF0870-E931-E4D5-5B61-468A9762E867}"/>
              </a:ext>
            </a:extLst>
          </p:cNvPr>
          <p:cNvSpPr txBox="1"/>
          <p:nvPr/>
        </p:nvSpPr>
        <p:spPr>
          <a:xfrm>
            <a:off x="389354" y="211100"/>
            <a:ext cx="8448675" cy="707886"/>
          </a:xfrm>
          <a:prstGeom prst="rect">
            <a:avLst/>
          </a:prstGeom>
          <a:noFill/>
        </p:spPr>
        <p:txBody>
          <a:bodyPr wrap="square" rtlCol="0">
            <a:spAutoFit/>
          </a:bodyPr>
          <a:lstStyle/>
          <a:p>
            <a:r>
              <a:rPr lang="en-US" sz="4000" dirty="0">
                <a:solidFill>
                  <a:schemeClr val="bg1"/>
                </a:solidFill>
              </a:rPr>
              <a:t>Details: Alternative Projects</a:t>
            </a:r>
          </a:p>
        </p:txBody>
      </p:sp>
    </p:spTree>
    <p:extLst>
      <p:ext uri="{BB962C8B-B14F-4D97-AF65-F5344CB8AC3E}">
        <p14:creationId xmlns:p14="http://schemas.microsoft.com/office/powerpoint/2010/main" val="1286721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62588">
            <a:off x="4417205" y="659618"/>
            <a:ext cx="4731983" cy="2343042"/>
          </a:xfrm>
          <a:prstGeom prst="rect">
            <a:avLst/>
          </a:prstGeom>
          <a:solidFill>
            <a:srgbClr val="FFF2CC"/>
          </a:solidFill>
        </p:spPr>
      </p:pic>
      <p:pic>
        <p:nvPicPr>
          <p:cNvPr id="5" name="Picture 4" descr="A picture containing diagram&#10;&#10;Description automatically generated">
            <a:extLst>
              <a:ext uri="{FF2B5EF4-FFF2-40B4-BE49-F238E27FC236}">
                <a16:creationId xmlns:a16="http://schemas.microsoft.com/office/drawing/2014/main" id="{7661BF38-FC41-9AA0-1427-C1B65F7E7D59}"/>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rcRect r="6070"/>
          <a:stretch/>
        </p:blipFill>
        <p:spPr>
          <a:xfrm>
            <a:off x="8025516" y="118180"/>
            <a:ext cx="1007399" cy="1175281"/>
          </a:xfrm>
          <a:prstGeom prst="rect">
            <a:avLst/>
          </a:prstGeom>
        </p:spPr>
      </p:pic>
      <p:sp>
        <p:nvSpPr>
          <p:cNvPr id="2" name="Title 1"/>
          <p:cNvSpPr>
            <a:spLocks noGrp="1"/>
          </p:cNvSpPr>
          <p:nvPr>
            <p:ph type="title"/>
          </p:nvPr>
        </p:nvSpPr>
        <p:spPr>
          <a:xfrm>
            <a:off x="173715" y="36352"/>
            <a:ext cx="6394913" cy="918283"/>
          </a:xfrm>
        </p:spPr>
        <p:txBody>
          <a:bodyPr>
            <a:noAutofit/>
          </a:bodyPr>
          <a:lstStyle/>
          <a:p>
            <a:r>
              <a:rPr lang="en-US" dirty="0" err="1">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Ridenbaugh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Canal Pathway</a:t>
            </a:r>
          </a:p>
        </p:txBody>
      </p:sp>
      <p:sp>
        <p:nvSpPr>
          <p:cNvPr id="7" name="TextBox 6"/>
          <p:cNvSpPr txBox="1"/>
          <p:nvPr/>
        </p:nvSpPr>
        <p:spPr>
          <a:xfrm>
            <a:off x="4944687" y="1142151"/>
            <a:ext cx="3874516" cy="1361911"/>
          </a:xfrm>
          <a:prstGeom prst="rect">
            <a:avLst/>
          </a:prstGeom>
          <a:noFill/>
        </p:spPr>
        <p:txBody>
          <a:bodyPr wrap="square" rtlCol="0">
            <a:spAutoFit/>
          </a:bodyPr>
          <a:lstStyle/>
          <a:p>
            <a:pPr algn="l"/>
            <a:r>
              <a:rPr lang="en-US" sz="1650" dirty="0">
                <a:solidFill>
                  <a:srgbClr val="2F5497"/>
                </a:solidFill>
                <a:latin typeface="Verdana" panose="020B0604030504040204" pitchFamily="34" charset="0"/>
              </a:rPr>
              <a:t>Install ½ mile of 12-foot multi-use pathway to connect between Maple Grove Road and Milwaukee Street along the </a:t>
            </a:r>
            <a:r>
              <a:rPr lang="en-US" sz="1650" dirty="0" err="1">
                <a:solidFill>
                  <a:srgbClr val="2F5497"/>
                </a:solidFill>
                <a:latin typeface="Verdana" panose="020B0604030504040204" pitchFamily="34" charset="0"/>
              </a:rPr>
              <a:t>Ridenbaugh</a:t>
            </a:r>
            <a:r>
              <a:rPr lang="en-US" sz="1650" dirty="0">
                <a:solidFill>
                  <a:srgbClr val="2F5497"/>
                </a:solidFill>
                <a:latin typeface="Verdana" panose="020B0604030504040204" pitchFamily="34" charset="0"/>
              </a:rPr>
              <a:t> Canal corridor (north of Emerald Street).</a:t>
            </a:r>
            <a:endParaRPr lang="en-US" sz="165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324796" y="2914340"/>
            <a:ext cx="8494408" cy="3713288"/>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477845" y="966551"/>
            <a:ext cx="4131732" cy="1661993"/>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fontScale="92500" lnSpcReduction="10000"/>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Boise</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STBG-TMA, TAP-TMA, CRP-TMA</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$1,778,969</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$1,648,393</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chemeClr val="accent4">
                    <a:lumMod val="50000"/>
                  </a:schemeClr>
                </a:solidFill>
                <a:latin typeface="Ebrima" panose="02000000000000000000" pitchFamily="2" charset="0"/>
                <a:ea typeface="Ebrima" panose="02000000000000000000" pitchFamily="2" charset="0"/>
                <a:cs typeface="Ebrima" panose="02000000000000000000" pitchFamily="2" charset="0"/>
              </a:rPr>
              <a:t>1</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 of 1</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325245" y="337520"/>
            <a:ext cx="597355" cy="307777"/>
          </a:xfrm>
          <a:prstGeom prst="rect">
            <a:avLst/>
          </a:prstGeom>
          <a:noFill/>
        </p:spPr>
        <p:txBody>
          <a:bodyPr wrap="square">
            <a:spAutoFit/>
          </a:bodyPr>
          <a:lstStyle/>
          <a:p>
            <a:r>
              <a:rPr lang="en-US" sz="1400" dirty="0">
                <a:solidFill>
                  <a:schemeClr val="accent5">
                    <a:lumMod val="50000"/>
                  </a:schemeClr>
                </a:solidFill>
              </a:rPr>
              <a:t>136</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12" name="Picture 11">
            <a:extLst>
              <a:ext uri="{FF2B5EF4-FFF2-40B4-BE49-F238E27FC236}">
                <a16:creationId xmlns:a16="http://schemas.microsoft.com/office/drawing/2014/main" id="{8F03D911-12F8-42EC-4C17-4A690E5788B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4000" contrast="-19000"/>
                    </a14:imgEffect>
                  </a14:imgLayer>
                </a14:imgProps>
              </a:ext>
              <a:ext uri="{28A0092B-C50C-407E-A947-70E740481C1C}">
                <a14:useLocalDpi xmlns:a14="http://schemas.microsoft.com/office/drawing/2010/main" val="0"/>
              </a:ext>
            </a:extLst>
          </a:blip>
          <a:srcRect l="5158" t="50142" r="5160" b="6051"/>
          <a:stretch/>
        </p:blipFill>
        <p:spPr>
          <a:xfrm>
            <a:off x="448532" y="2998466"/>
            <a:ext cx="8246935" cy="3559592"/>
          </a:xfrm>
          <a:prstGeom prst="rect">
            <a:avLst/>
          </a:prstGeom>
        </p:spPr>
      </p:pic>
    </p:spTree>
    <p:extLst>
      <p:ext uri="{BB962C8B-B14F-4D97-AF65-F5344CB8AC3E}">
        <p14:creationId xmlns:p14="http://schemas.microsoft.com/office/powerpoint/2010/main" val="371856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784F119-327C-1530-3652-2F4FCC61F15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5BA268F-731A-A1FB-EBD0-4C194C18FD52}"/>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0965357">
            <a:off x="265469" y="3807224"/>
            <a:ext cx="4112677" cy="2734453"/>
          </a:xfrm>
          <a:prstGeom prst="rect">
            <a:avLst/>
          </a:prstGeom>
          <a:solidFill>
            <a:srgbClr val="FFF2CC"/>
          </a:solidFill>
        </p:spPr>
      </p:pic>
      <p:sp>
        <p:nvSpPr>
          <p:cNvPr id="2" name="Title 1">
            <a:extLst>
              <a:ext uri="{FF2B5EF4-FFF2-40B4-BE49-F238E27FC236}">
                <a16:creationId xmlns:a16="http://schemas.microsoft.com/office/drawing/2014/main" id="{9B1F06D1-07BF-C381-D862-63DAFBC21761}"/>
              </a:ext>
            </a:extLst>
          </p:cNvPr>
          <p:cNvSpPr>
            <a:spLocks noGrp="1"/>
          </p:cNvSpPr>
          <p:nvPr>
            <p:ph type="title"/>
          </p:nvPr>
        </p:nvSpPr>
        <p:spPr>
          <a:xfrm>
            <a:off x="175220" y="223913"/>
            <a:ext cx="7834273" cy="1095375"/>
          </a:xfrm>
        </p:spPr>
        <p:txBody>
          <a:bodyPr>
            <a:normAutofit fontScale="90000"/>
          </a:bodyPr>
          <a:lstStyle/>
          <a:p>
            <a:r>
              <a:rPr lang="en-US" sz="4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Pedestrian Crossing at 32</a:t>
            </a:r>
            <a:r>
              <a:rPr lang="en-US" sz="4400" baseline="300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nd</a:t>
            </a:r>
            <a:r>
              <a:rPr lang="en-US" sz="4400"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Street, Garden City</a:t>
            </a:r>
          </a:p>
        </p:txBody>
      </p:sp>
      <p:sp>
        <p:nvSpPr>
          <p:cNvPr id="4" name="Text Placeholder 4">
            <a:extLst>
              <a:ext uri="{FF2B5EF4-FFF2-40B4-BE49-F238E27FC236}">
                <a16:creationId xmlns:a16="http://schemas.microsoft.com/office/drawing/2014/main" id="{81586905-2390-4131-97A9-BEF93614FD68}"/>
              </a:ext>
            </a:extLst>
          </p:cNvPr>
          <p:cNvSpPr>
            <a:spLocks noGrp="1"/>
          </p:cNvSpPr>
          <p:nvPr>
            <p:ph type="body" sz="quarter" idx="10"/>
          </p:nvPr>
        </p:nvSpPr>
        <p:spPr>
          <a:xfrm>
            <a:off x="321015" y="1709948"/>
            <a:ext cx="4198863" cy="2060792"/>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fontScale="92500" lnSpcReduction="20000"/>
          </a:bodyPr>
          <a:lstStyle/>
          <a:p>
            <a:pPr marL="0" indent="0">
              <a:lnSpc>
                <a:spcPct val="100000"/>
              </a:lnSpc>
              <a:buNone/>
            </a:pPr>
            <a:endParaRPr lang="en-US" sz="4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buNone/>
            </a:pPr>
            <a:r>
              <a:rPr lang="en-US" sz="15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2100" dirty="0">
                <a:solidFill>
                  <a:srgbClr val="7F6000"/>
                </a:solidFill>
                <a:latin typeface="Ebrima" panose="02000000000000000000" pitchFamily="2" charset="0"/>
                <a:ea typeface="Ebrima" panose="02000000000000000000" pitchFamily="2" charset="0"/>
                <a:cs typeface="Ebrima" panose="02000000000000000000" pitchFamily="2" charset="0"/>
              </a:rPr>
              <a:t>Ada County Highway District</a:t>
            </a:r>
            <a:endParaRPr lang="en-US" sz="21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buNone/>
            </a:pPr>
            <a:r>
              <a:rPr lang="en-US" sz="17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700" dirty="0">
                <a:solidFill>
                  <a:srgbClr val="7F6000"/>
                </a:solidFill>
                <a:latin typeface="Ebrima" panose="02000000000000000000" pitchFamily="2" charset="0"/>
                <a:ea typeface="Ebrima" panose="02000000000000000000" pitchFamily="2" charset="0"/>
                <a:cs typeface="Ebrima" panose="02000000000000000000" pitchFamily="2" charset="0"/>
              </a:rPr>
              <a:t>STBG-TMA, TAP-TMA, CRP-TMA</a:t>
            </a:r>
          </a:p>
          <a:p>
            <a:pPr marL="0" indent="0">
              <a:lnSpc>
                <a:spcPct val="100000"/>
              </a:lnSpc>
              <a:buNone/>
            </a:pPr>
            <a:r>
              <a:rPr lang="en-US" sz="17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700" dirty="0">
                <a:solidFill>
                  <a:srgbClr val="7F6000"/>
                </a:solidFill>
                <a:latin typeface="Ebrima" panose="02000000000000000000" pitchFamily="2" charset="0"/>
                <a:ea typeface="Ebrima" panose="02000000000000000000" pitchFamily="2" charset="0"/>
                <a:cs typeface="Ebrima" panose="02000000000000000000" pitchFamily="2" charset="0"/>
              </a:rPr>
              <a:t>$450,000</a:t>
            </a:r>
            <a:endParaRPr lang="en-US" sz="1700" dirty="0">
              <a:solidFill>
                <a:srgbClr val="FF0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7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700" dirty="0">
                <a:solidFill>
                  <a:srgbClr val="7F6000"/>
                </a:solidFill>
                <a:latin typeface="Ebrima" panose="02000000000000000000" pitchFamily="2" charset="0"/>
                <a:ea typeface="Ebrima" panose="02000000000000000000" pitchFamily="2" charset="0"/>
                <a:cs typeface="Ebrima" panose="02000000000000000000" pitchFamily="2" charset="0"/>
              </a:rPr>
              <a:t>$417,000</a:t>
            </a:r>
          </a:p>
          <a:p>
            <a:pPr marL="0" indent="0">
              <a:lnSpc>
                <a:spcPct val="100000"/>
              </a:lnSpc>
              <a:spcBef>
                <a:spcPts val="0"/>
              </a:spcBef>
              <a:buNone/>
            </a:pPr>
            <a:r>
              <a:rPr lang="en-US" sz="17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a:t>
            </a:r>
            <a:r>
              <a:rPr lang="en-US" sz="1800" dirty="0">
                <a:solidFill>
                  <a:srgbClr val="FF0000"/>
                </a:solidFill>
                <a:latin typeface="Ebrima" panose="02000000000000000000" pitchFamily="2" charset="0"/>
                <a:ea typeface="Ebrima" panose="02000000000000000000" pitchFamily="2" charset="0"/>
                <a:cs typeface="Ebrima" panose="02000000000000000000" pitchFamily="2" charset="0"/>
              </a:rPr>
              <a: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of 1</a:t>
            </a:r>
          </a:p>
          <a:p>
            <a:pPr marL="0" indent="0">
              <a:lnSpc>
                <a:spcPct val="100000"/>
              </a:lnSpc>
              <a:spcBef>
                <a:spcPts val="0"/>
              </a:spcBef>
              <a:buNone/>
            </a:pPr>
            <a:r>
              <a:rPr lang="en-US" sz="1800" dirty="0"/>
              <a:t> </a:t>
            </a:r>
          </a:p>
        </p:txBody>
      </p:sp>
      <p:sp>
        <p:nvSpPr>
          <p:cNvPr id="7" name="TextBox 6">
            <a:extLst>
              <a:ext uri="{FF2B5EF4-FFF2-40B4-BE49-F238E27FC236}">
                <a16:creationId xmlns:a16="http://schemas.microsoft.com/office/drawing/2014/main" id="{F756E1BC-A5D0-9E95-486F-82012A53287B}"/>
              </a:ext>
            </a:extLst>
          </p:cNvPr>
          <p:cNvSpPr txBox="1"/>
          <p:nvPr/>
        </p:nvSpPr>
        <p:spPr>
          <a:xfrm>
            <a:off x="897667" y="4447860"/>
            <a:ext cx="3045558" cy="1400383"/>
          </a:xfrm>
          <a:prstGeom prst="rect">
            <a:avLst/>
          </a:prstGeom>
          <a:noFill/>
        </p:spPr>
        <p:txBody>
          <a:bodyPr wrap="square" rtlCol="0">
            <a:spAutoFit/>
          </a:bodyPr>
          <a:lstStyle/>
          <a:p>
            <a:pPr algn="l"/>
            <a:r>
              <a:rPr lang="en-US" sz="1700" b="0" i="0" u="none" strike="noStrike" baseline="0" dirty="0">
                <a:solidFill>
                  <a:srgbClr val="46566E"/>
                </a:solidFill>
                <a:latin typeface="Verdana" panose="020B0604030504040204" pitchFamily="34" charset="0"/>
              </a:rPr>
              <a:t>Design and build a pedestrian hybrid beacon-controlled crossing on Chinden Boulevard at 32</a:t>
            </a:r>
            <a:r>
              <a:rPr lang="en-US" sz="1700" b="0" i="0" u="none" strike="noStrike" baseline="30000" dirty="0">
                <a:solidFill>
                  <a:srgbClr val="46566E"/>
                </a:solidFill>
                <a:latin typeface="Verdana" panose="020B0604030504040204" pitchFamily="34" charset="0"/>
              </a:rPr>
              <a:t>nd</a:t>
            </a:r>
            <a:r>
              <a:rPr lang="en-US" sz="1700" b="0" i="0" u="none" strike="noStrike" baseline="0" dirty="0">
                <a:solidFill>
                  <a:srgbClr val="46566E"/>
                </a:solidFill>
                <a:latin typeface="Verdana" panose="020B0604030504040204" pitchFamily="34" charset="0"/>
              </a:rPr>
              <a:t> Street, Garden City.</a:t>
            </a:r>
            <a:endParaRPr lang="en-US" sz="1700" dirty="0">
              <a:solidFill>
                <a:srgbClr val="46566E"/>
              </a:solidFill>
              <a:effectLst>
                <a:outerShdw blurRad="38100" dist="127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8" name="Rectangle 7">
            <a:extLst>
              <a:ext uri="{FF2B5EF4-FFF2-40B4-BE49-F238E27FC236}">
                <a16:creationId xmlns:a16="http://schemas.microsoft.com/office/drawing/2014/main" id="{1CDE1C74-2908-A895-81CA-001DA5E852CD}"/>
              </a:ext>
            </a:extLst>
          </p:cNvPr>
          <p:cNvSpPr/>
          <p:nvPr/>
        </p:nvSpPr>
        <p:spPr>
          <a:xfrm>
            <a:off x="4692075" y="1270369"/>
            <a:ext cx="4119418" cy="5284107"/>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F4F6C94-8134-8CAE-CE0D-9E41E17CCD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87643" y="1368208"/>
            <a:ext cx="3920070" cy="5114759"/>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C3CF5A21-3AAB-8BB7-EECC-A46AD49687A4}"/>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80000"/>
                    </a14:imgEffect>
                  </a14:imgLayer>
                </a14:imgProps>
              </a:ext>
              <a:ext uri="{28A0092B-C50C-407E-A947-70E740481C1C}">
                <a14:useLocalDpi xmlns:a14="http://schemas.microsoft.com/office/drawing/2010/main" val="0"/>
              </a:ext>
            </a:extLst>
          </a:blip>
          <a:srcRect r="6070"/>
          <a:stretch/>
        </p:blipFill>
        <p:spPr>
          <a:xfrm>
            <a:off x="8025516" y="118180"/>
            <a:ext cx="1007399" cy="1175281"/>
          </a:xfrm>
          <a:prstGeom prst="rect">
            <a:avLst/>
          </a:prstGeom>
        </p:spPr>
      </p:pic>
      <p:sp>
        <p:nvSpPr>
          <p:cNvPr id="6" name="TextBox 5">
            <a:extLst>
              <a:ext uri="{FF2B5EF4-FFF2-40B4-BE49-F238E27FC236}">
                <a16:creationId xmlns:a16="http://schemas.microsoft.com/office/drawing/2014/main" id="{97D32E23-0348-F707-DBCD-AB84663E5E7C}"/>
              </a:ext>
            </a:extLst>
          </p:cNvPr>
          <p:cNvSpPr txBox="1"/>
          <p:nvPr/>
        </p:nvSpPr>
        <p:spPr>
          <a:xfrm>
            <a:off x="8314487" y="337520"/>
            <a:ext cx="597355" cy="307777"/>
          </a:xfrm>
          <a:prstGeom prst="rect">
            <a:avLst/>
          </a:prstGeom>
          <a:noFill/>
        </p:spPr>
        <p:txBody>
          <a:bodyPr wrap="square">
            <a:spAutoFit/>
          </a:bodyPr>
          <a:lstStyle/>
          <a:p>
            <a:r>
              <a:rPr lang="en-US" sz="1400" dirty="0">
                <a:solidFill>
                  <a:schemeClr val="accent5">
                    <a:lumMod val="50000"/>
                  </a:schemeClr>
                </a:solidFill>
              </a:rPr>
              <a:t>108</a:t>
            </a:r>
          </a:p>
        </p:txBody>
      </p:sp>
      <p:sp>
        <p:nvSpPr>
          <p:cNvPr id="9" name="Rectangle 8">
            <a:extLst>
              <a:ext uri="{FF2B5EF4-FFF2-40B4-BE49-F238E27FC236}">
                <a16:creationId xmlns:a16="http://schemas.microsoft.com/office/drawing/2014/main" id="{BEF9E7BF-7636-BF55-F779-7A48FA4E463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spTree>
    <p:extLst>
      <p:ext uri="{BB962C8B-B14F-4D97-AF65-F5344CB8AC3E}">
        <p14:creationId xmlns:p14="http://schemas.microsoft.com/office/powerpoint/2010/main" val="3988263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C0AFAD8-2506-9286-6FAB-387357BF3F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D05EFC8-1661-4A42-423A-03075E30234C}"/>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87194">
            <a:off x="4270218" y="784742"/>
            <a:ext cx="4513578" cy="2418707"/>
          </a:xfrm>
          <a:prstGeom prst="rect">
            <a:avLst/>
          </a:prstGeom>
          <a:solidFill>
            <a:srgbClr val="FFF2CC"/>
          </a:solidFill>
        </p:spPr>
      </p:pic>
      <p:pic>
        <p:nvPicPr>
          <p:cNvPr id="5" name="Picture 4">
            <a:extLst>
              <a:ext uri="{FF2B5EF4-FFF2-40B4-BE49-F238E27FC236}">
                <a16:creationId xmlns:a16="http://schemas.microsoft.com/office/drawing/2014/main" id="{415D2BA4-5EEE-18DA-BE13-422B4A192848}"/>
              </a:ext>
            </a:extLst>
          </p:cNvPr>
          <p:cNvPicPr>
            <a:picLocks noChangeAspect="1"/>
          </p:cNvPicPr>
          <p:nvPr/>
        </p:nvPicPr>
        <p:blipFill>
          <a:blip r:embed="rId5">
            <a:extLst>
              <a:ext uri="{BEBA8EAE-BF5A-486C-A8C5-ECC9F3942E4B}">
                <a14:imgProps xmlns:a14="http://schemas.microsoft.com/office/drawing/2010/main">
                  <a14:imgLayer r:embed="rId6">
                    <a14:imgEffect>
                      <a14:saturation sat="112000"/>
                    </a14:imgEffect>
                    <a14:imgEffect>
                      <a14:brightnessContrast contrast="-11000"/>
                    </a14:imgEffect>
                  </a14:imgLayer>
                </a14:imgProps>
              </a:ext>
              <a:ext uri="{28A0092B-C50C-407E-A947-70E740481C1C}">
                <a14:useLocalDpi xmlns:a14="http://schemas.microsoft.com/office/drawing/2010/main" val="0"/>
              </a:ext>
            </a:extLst>
          </a:blip>
          <a:srcRect/>
          <a:stretch/>
        </p:blipFill>
        <p:spPr>
          <a:xfrm>
            <a:off x="8041477" y="148790"/>
            <a:ext cx="1020899" cy="1150378"/>
          </a:xfrm>
          <a:prstGeom prst="rect">
            <a:avLst/>
          </a:prstGeom>
        </p:spPr>
      </p:pic>
      <p:sp>
        <p:nvSpPr>
          <p:cNvPr id="2" name="Title 1">
            <a:extLst>
              <a:ext uri="{FF2B5EF4-FFF2-40B4-BE49-F238E27FC236}">
                <a16:creationId xmlns:a16="http://schemas.microsoft.com/office/drawing/2014/main" id="{0891B013-2B0E-BCAD-9EC8-BB070318644D}"/>
              </a:ext>
            </a:extLst>
          </p:cNvPr>
          <p:cNvSpPr>
            <a:spLocks noGrp="1"/>
          </p:cNvSpPr>
          <p:nvPr>
            <p:ph type="title"/>
          </p:nvPr>
        </p:nvSpPr>
        <p:spPr>
          <a:xfrm>
            <a:off x="286820" y="102378"/>
            <a:ext cx="6318517"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Interstate 84B 39</a:t>
            </a:r>
            <a:r>
              <a:rPr lang="en-US" sz="3700" baseline="300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Street to Sugar Road, </a:t>
            </a:r>
            <a:r>
              <a:rPr lang="en-US" sz="3700" dirty="0" err="1">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Sidepath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p>
        </p:txBody>
      </p:sp>
      <p:sp>
        <p:nvSpPr>
          <p:cNvPr id="7" name="TextBox 6">
            <a:extLst>
              <a:ext uri="{FF2B5EF4-FFF2-40B4-BE49-F238E27FC236}">
                <a16:creationId xmlns:a16="http://schemas.microsoft.com/office/drawing/2014/main" id="{24C7011B-E769-8527-2A4E-E1176589F722}"/>
              </a:ext>
            </a:extLst>
          </p:cNvPr>
          <p:cNvSpPr txBox="1"/>
          <p:nvPr/>
        </p:nvSpPr>
        <p:spPr>
          <a:xfrm>
            <a:off x="5003842" y="1434751"/>
            <a:ext cx="3301203" cy="1138773"/>
          </a:xfrm>
          <a:prstGeom prst="rect">
            <a:avLst/>
          </a:prstGeom>
          <a:noFill/>
        </p:spPr>
        <p:txBody>
          <a:bodyPr wrap="square" rtlCol="0">
            <a:spAutoFit/>
          </a:bodyPr>
          <a:lstStyle/>
          <a:p>
            <a:r>
              <a:rPr lang="en-US" sz="1700" b="0" i="0" u="none" strike="noStrike" baseline="0" dirty="0">
                <a:solidFill>
                  <a:srgbClr val="1F3863"/>
                </a:solidFill>
                <a:latin typeface="Verdana" panose="020B0604030504040204" pitchFamily="34" charset="0"/>
              </a:rPr>
              <a:t>Construct a </a:t>
            </a:r>
            <a:r>
              <a:rPr lang="en-US" sz="1700" b="0" i="0" u="none" strike="noStrike" baseline="0" dirty="0" err="1">
                <a:solidFill>
                  <a:srgbClr val="1F3863"/>
                </a:solidFill>
                <a:latin typeface="Verdana" panose="020B0604030504040204" pitchFamily="34" charset="0"/>
              </a:rPr>
              <a:t>sidepath</a:t>
            </a:r>
            <a:r>
              <a:rPr lang="en-US" sz="1700" b="0" i="0" u="none" strike="noStrike" baseline="0" dirty="0">
                <a:solidFill>
                  <a:srgbClr val="1F3863"/>
                </a:solidFill>
                <a:latin typeface="Verdana" panose="020B0604030504040204" pitchFamily="34" charset="0"/>
              </a:rPr>
              <a:t> along I-84B (Garrity Boulevard) from 39th to Sugar Road for bi-directional and multi-use</a:t>
            </a:r>
            <a:r>
              <a:rPr lang="en-US" sz="1700" dirty="0">
                <a:solidFill>
                  <a:srgbClr val="1F3863"/>
                </a:solidFill>
                <a:latin typeface="Verdana" panose="020B0604030504040204" pitchFamily="34" charset="0"/>
              </a:rPr>
              <a:t>. </a:t>
            </a:r>
            <a:endParaRPr lang="en-US" sz="1700" dirty="0">
              <a:solidFill>
                <a:srgbClr val="374065"/>
              </a:solidFill>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7339B433-3B15-D0B3-3B9B-AD190E9E9857}"/>
              </a:ext>
            </a:extLst>
          </p:cNvPr>
          <p:cNvSpPr/>
          <p:nvPr/>
        </p:nvSpPr>
        <p:spPr>
          <a:xfrm>
            <a:off x="2262910" y="3133937"/>
            <a:ext cx="4784436" cy="3525479"/>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97B11551-0487-C4F6-0847-379D60D64012}"/>
              </a:ext>
            </a:extLst>
          </p:cNvPr>
          <p:cNvSpPr>
            <a:spLocks noGrp="1"/>
          </p:cNvSpPr>
          <p:nvPr>
            <p:ph type="body" sz="quarter" idx="10"/>
          </p:nvPr>
        </p:nvSpPr>
        <p:spPr>
          <a:xfrm>
            <a:off x="621727" y="1299168"/>
            <a:ext cx="3570623" cy="1650230"/>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fontScale="92500" lnSpcReduction="10000"/>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TAP-LU (LHTAC)</a:t>
            </a:r>
            <a:endParaRPr lang="en-US" sz="3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$2,125,116</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$1,969,132</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8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9848F173-223D-5BF4-9992-983E34C63E59}"/>
              </a:ext>
            </a:extLst>
          </p:cNvPr>
          <p:cNvSpPr txBox="1"/>
          <p:nvPr/>
        </p:nvSpPr>
        <p:spPr>
          <a:xfrm>
            <a:off x="8240338" y="367277"/>
            <a:ext cx="597355" cy="307777"/>
          </a:xfrm>
          <a:prstGeom prst="rect">
            <a:avLst/>
          </a:prstGeom>
          <a:noFill/>
        </p:spPr>
        <p:txBody>
          <a:bodyPr wrap="square">
            <a:spAutoFit/>
          </a:bodyPr>
          <a:lstStyle/>
          <a:p>
            <a:r>
              <a:rPr lang="en-US" sz="1400" dirty="0">
                <a:solidFill>
                  <a:srgbClr val="FF0000"/>
                </a:solidFill>
              </a:rPr>
              <a:t>  </a:t>
            </a:r>
            <a:r>
              <a:rPr lang="en-US" sz="1400" dirty="0">
                <a:solidFill>
                  <a:schemeClr val="accent5">
                    <a:lumMod val="50000"/>
                  </a:schemeClr>
                </a:solidFill>
              </a:rPr>
              <a:t>93</a:t>
            </a:r>
          </a:p>
        </p:txBody>
      </p:sp>
      <p:sp>
        <p:nvSpPr>
          <p:cNvPr id="15" name="Rectangle 14">
            <a:extLst>
              <a:ext uri="{FF2B5EF4-FFF2-40B4-BE49-F238E27FC236}">
                <a16:creationId xmlns:a16="http://schemas.microsoft.com/office/drawing/2014/main" id="{6BFB5CF0-8CF2-518E-36CE-EF3A1DF47BC8}"/>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66068771-5509-E343-0426-68CA12BA93C9}"/>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6000"/>
                    </a14:imgEffect>
                  </a14:imgLayer>
                </a14:imgProps>
              </a:ext>
              <a:ext uri="{28A0092B-C50C-407E-A947-70E740481C1C}">
                <a14:useLocalDpi xmlns:a14="http://schemas.microsoft.com/office/drawing/2010/main" val="0"/>
              </a:ext>
            </a:extLst>
          </a:blip>
          <a:srcRect t="3292" b="3292"/>
          <a:stretch/>
        </p:blipFill>
        <p:spPr>
          <a:xfrm>
            <a:off x="2346036" y="3236009"/>
            <a:ext cx="4627420" cy="3340280"/>
          </a:xfrm>
          <a:prstGeom prst="rect">
            <a:avLst/>
          </a:prstGeom>
        </p:spPr>
      </p:pic>
    </p:spTree>
    <p:extLst>
      <p:ext uri="{BB962C8B-B14F-4D97-AF65-F5344CB8AC3E}">
        <p14:creationId xmlns:p14="http://schemas.microsoft.com/office/powerpoint/2010/main" val="1803237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0984059">
            <a:off x="4566437" y="484823"/>
            <a:ext cx="4212745" cy="2720965"/>
          </a:xfrm>
          <a:prstGeom prst="rect">
            <a:avLst/>
          </a:prstGeom>
          <a:solidFill>
            <a:srgbClr val="FFF2CC"/>
          </a:solidFill>
        </p:spPr>
      </p:pic>
      <p:sp>
        <p:nvSpPr>
          <p:cNvPr id="7" name="TextBox 6"/>
          <p:cNvSpPr txBox="1"/>
          <p:nvPr/>
        </p:nvSpPr>
        <p:spPr>
          <a:xfrm>
            <a:off x="5237656" y="875826"/>
            <a:ext cx="3518329" cy="1754326"/>
          </a:xfrm>
          <a:prstGeom prst="rect">
            <a:avLst/>
          </a:prstGeom>
          <a:noFill/>
        </p:spPr>
        <p:txBody>
          <a:bodyPr wrap="square" rtlCol="0">
            <a:spAutoFit/>
          </a:bodyPr>
          <a:lstStyle/>
          <a:p>
            <a:pPr algn="l"/>
            <a:endParaRPr lang="en-US" sz="1800" b="0" i="0" u="none" strike="noStrike" baseline="0" dirty="0">
              <a:solidFill>
                <a:srgbClr val="000000"/>
              </a:solidFill>
              <a:latin typeface="Verdana" panose="020B0604030504040204" pitchFamily="34" charset="0"/>
            </a:endParaRPr>
          </a:p>
          <a:p>
            <a:r>
              <a:rPr lang="en-US" sz="1800" b="0" i="0" u="none" strike="noStrike" baseline="0" dirty="0">
                <a:solidFill>
                  <a:srgbClr val="000000"/>
                </a:solidFill>
                <a:latin typeface="Verdana" panose="020B0604030504040204" pitchFamily="34" charset="0"/>
              </a:rPr>
              <a:t> </a:t>
            </a:r>
            <a:r>
              <a:rPr lang="en-US" sz="1800" b="0" i="0" u="none" strike="noStrike" baseline="0" dirty="0">
                <a:solidFill>
                  <a:srgbClr val="1F3863"/>
                </a:solidFill>
                <a:latin typeface="Verdana" panose="020B0604030504040204" pitchFamily="34" charset="0"/>
              </a:rPr>
              <a:t>Improve existing 11th Avenue North with added pathway, beautification, irrigation repair, and numerous amenities. </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pic>
        <p:nvPicPr>
          <p:cNvPr id="4" name="Picture 3" descr="A picture containing diagram&#10;&#10;Description automatically generated">
            <a:extLst>
              <a:ext uri="{FF2B5EF4-FFF2-40B4-BE49-F238E27FC236}">
                <a16:creationId xmlns:a16="http://schemas.microsoft.com/office/drawing/2014/main" id="{78B64059-D9EB-15C4-ADE3-FF7DDF81FB6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rcRect r="6070"/>
          <a:stretch/>
        </p:blipFill>
        <p:spPr>
          <a:xfrm>
            <a:off x="8017164" y="145889"/>
            <a:ext cx="1007081" cy="1174910"/>
          </a:xfrm>
          <a:prstGeom prst="rect">
            <a:avLst/>
          </a:prstGeom>
        </p:spPr>
      </p:pic>
      <p:sp>
        <p:nvSpPr>
          <p:cNvPr id="2" name="Title 1"/>
          <p:cNvSpPr>
            <a:spLocks noGrp="1"/>
          </p:cNvSpPr>
          <p:nvPr>
            <p:ph type="title"/>
          </p:nvPr>
        </p:nvSpPr>
        <p:spPr>
          <a:xfrm>
            <a:off x="354317" y="9533"/>
            <a:ext cx="6510944"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11</a:t>
            </a:r>
            <a:r>
              <a:rPr lang="en-US" sz="3700" baseline="300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Avenue </a:t>
            </a:r>
            <a:r>
              <a:rPr lang="en-US" sz="3700" dirty="0" err="1">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Sidepath</a:t>
            </a:r>
            <a:endPar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1925053" y="2891401"/>
            <a:ext cx="5245767" cy="3821418"/>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511962" y="948652"/>
            <a:ext cx="3632857" cy="1694930"/>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a:t>
            </a:r>
            <a:r>
              <a:rPr lang="en-US" sz="1100" dirty="0">
                <a:solidFill>
                  <a:srgbClr val="7F6000"/>
                </a:solidFill>
                <a:latin typeface="Ebrima" panose="02000000000000000000" pitchFamily="2" charset="0"/>
                <a:ea typeface="Ebrima" panose="02000000000000000000" pitchFamily="2" charset="0"/>
                <a:cs typeface="Ebrima" panose="02000000000000000000" pitchFamily="2" charset="0"/>
              </a:rPr>
              <a:t>Competitive</a:t>
            </a:r>
            <a:endParaRPr lang="en-US" sz="300"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$6,469,000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$5,994,175</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15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371425" y="374020"/>
            <a:ext cx="597355" cy="307777"/>
          </a:xfrm>
          <a:prstGeom prst="rect">
            <a:avLst/>
          </a:prstGeom>
          <a:noFill/>
        </p:spPr>
        <p:txBody>
          <a:bodyPr wrap="square">
            <a:spAutoFit/>
          </a:bodyPr>
          <a:lstStyle/>
          <a:p>
            <a:r>
              <a:rPr lang="en-US" sz="1400" dirty="0">
                <a:solidFill>
                  <a:schemeClr val="accent5">
                    <a:lumMod val="50000"/>
                  </a:schemeClr>
                </a:solidFill>
              </a:rPr>
              <a:t>87</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00C29656-0041-964D-905C-96AB8F9EA5B0}"/>
              </a:ext>
            </a:extLst>
          </p:cNvPr>
          <p:cNvPicPr>
            <a:picLocks noChangeAspect="1"/>
          </p:cNvPicPr>
          <p:nvPr/>
        </p:nvPicPr>
        <p:blipFill>
          <a:blip r:embed="rId7">
            <a:extLst>
              <a:ext uri="{BEBA8EAE-BF5A-486C-A8C5-ECC9F3942E4B}">
                <a14:imgProps xmlns:a14="http://schemas.microsoft.com/office/drawing/2010/main">
                  <a14:imgLayer r:embed="rId8">
                    <a14:imgEffect>
                      <a14:saturation sat="123000"/>
                    </a14:imgEffect>
                    <a14:imgEffect>
                      <a14:brightnessContrast contrast="19000"/>
                    </a14:imgEffect>
                  </a14:imgLayer>
                </a14:imgProps>
              </a:ext>
              <a:ext uri="{28A0092B-C50C-407E-A947-70E740481C1C}">
                <a14:useLocalDpi xmlns:a14="http://schemas.microsoft.com/office/drawing/2010/main" val="0"/>
              </a:ext>
            </a:extLst>
          </a:blip>
          <a:srcRect t="223" b="223"/>
          <a:stretch/>
        </p:blipFill>
        <p:spPr>
          <a:xfrm>
            <a:off x="2065915" y="3004059"/>
            <a:ext cx="4996622" cy="3606894"/>
          </a:xfrm>
          <a:prstGeom prst="rect">
            <a:avLst/>
          </a:prstGeom>
        </p:spPr>
      </p:pic>
      <p:sp>
        <p:nvSpPr>
          <p:cNvPr id="9" name="Arc 8">
            <a:extLst>
              <a:ext uri="{FF2B5EF4-FFF2-40B4-BE49-F238E27FC236}">
                <a16:creationId xmlns:a16="http://schemas.microsoft.com/office/drawing/2014/main" id="{97A0BBE2-1850-4B78-2567-3341E8274762}"/>
              </a:ext>
            </a:extLst>
          </p:cNvPr>
          <p:cNvSpPr/>
          <p:nvPr/>
        </p:nvSpPr>
        <p:spPr>
          <a:xfrm>
            <a:off x="2634916" y="5197642"/>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Shape 11">
            <a:extLst>
              <a:ext uri="{FF2B5EF4-FFF2-40B4-BE49-F238E27FC236}">
                <a16:creationId xmlns:a16="http://schemas.microsoft.com/office/drawing/2014/main" id="{F59F66D7-EC59-C299-09CA-7880C99B034C}"/>
              </a:ext>
            </a:extLst>
          </p:cNvPr>
          <p:cNvSpPr/>
          <p:nvPr/>
        </p:nvSpPr>
        <p:spPr>
          <a:xfrm>
            <a:off x="2929601" y="3849832"/>
            <a:ext cx="785149" cy="2306782"/>
          </a:xfrm>
          <a:custGeom>
            <a:avLst/>
            <a:gdLst>
              <a:gd name="connsiteX0" fmla="*/ 509790 w 785149"/>
              <a:gd name="connsiteY0" fmla="*/ 0 h 2306782"/>
              <a:gd name="connsiteX1" fmla="*/ 514985 w 785149"/>
              <a:gd name="connsiteY1" fmla="*/ 410441 h 2306782"/>
              <a:gd name="connsiteX2" fmla="*/ 525376 w 785149"/>
              <a:gd name="connsiteY2" fmla="*/ 426027 h 2306782"/>
              <a:gd name="connsiteX3" fmla="*/ 540963 w 785149"/>
              <a:gd name="connsiteY3" fmla="*/ 462395 h 2306782"/>
              <a:gd name="connsiteX4" fmla="*/ 551354 w 785149"/>
              <a:gd name="connsiteY4" fmla="*/ 498763 h 2306782"/>
              <a:gd name="connsiteX5" fmla="*/ 566940 w 785149"/>
              <a:gd name="connsiteY5" fmla="*/ 524741 h 2306782"/>
              <a:gd name="connsiteX6" fmla="*/ 572135 w 785149"/>
              <a:gd name="connsiteY6" fmla="*/ 545523 h 2306782"/>
              <a:gd name="connsiteX7" fmla="*/ 582526 w 785149"/>
              <a:gd name="connsiteY7" fmla="*/ 571500 h 2306782"/>
              <a:gd name="connsiteX8" fmla="*/ 587722 w 785149"/>
              <a:gd name="connsiteY8" fmla="*/ 587086 h 2306782"/>
              <a:gd name="connsiteX9" fmla="*/ 598113 w 785149"/>
              <a:gd name="connsiteY9" fmla="*/ 613063 h 2306782"/>
              <a:gd name="connsiteX10" fmla="*/ 608504 w 785149"/>
              <a:gd name="connsiteY10" fmla="*/ 644236 h 2306782"/>
              <a:gd name="connsiteX11" fmla="*/ 624090 w 785149"/>
              <a:gd name="connsiteY11" fmla="*/ 665018 h 2306782"/>
              <a:gd name="connsiteX12" fmla="*/ 650067 w 785149"/>
              <a:gd name="connsiteY12" fmla="*/ 690995 h 2306782"/>
              <a:gd name="connsiteX13" fmla="*/ 665654 w 785149"/>
              <a:gd name="connsiteY13" fmla="*/ 737754 h 2306782"/>
              <a:gd name="connsiteX14" fmla="*/ 681240 w 785149"/>
              <a:gd name="connsiteY14" fmla="*/ 774123 h 2306782"/>
              <a:gd name="connsiteX15" fmla="*/ 686435 w 785149"/>
              <a:gd name="connsiteY15" fmla="*/ 800100 h 2306782"/>
              <a:gd name="connsiteX16" fmla="*/ 696826 w 785149"/>
              <a:gd name="connsiteY16" fmla="*/ 831273 h 2306782"/>
              <a:gd name="connsiteX17" fmla="*/ 717608 w 785149"/>
              <a:gd name="connsiteY17" fmla="*/ 898813 h 2306782"/>
              <a:gd name="connsiteX18" fmla="*/ 727999 w 785149"/>
              <a:gd name="connsiteY18" fmla="*/ 914400 h 2306782"/>
              <a:gd name="connsiteX19" fmla="*/ 733194 w 785149"/>
              <a:gd name="connsiteY19" fmla="*/ 929986 h 2306782"/>
              <a:gd name="connsiteX20" fmla="*/ 743585 w 785149"/>
              <a:gd name="connsiteY20" fmla="*/ 945573 h 2306782"/>
              <a:gd name="connsiteX21" fmla="*/ 748781 w 785149"/>
              <a:gd name="connsiteY21" fmla="*/ 966354 h 2306782"/>
              <a:gd name="connsiteX22" fmla="*/ 769563 w 785149"/>
              <a:gd name="connsiteY22" fmla="*/ 1013113 h 2306782"/>
              <a:gd name="connsiteX23" fmla="*/ 779954 w 785149"/>
              <a:gd name="connsiteY23" fmla="*/ 1054677 h 2306782"/>
              <a:gd name="connsiteX24" fmla="*/ 785149 w 785149"/>
              <a:gd name="connsiteY24" fmla="*/ 1075459 h 2306782"/>
              <a:gd name="connsiteX25" fmla="*/ 774758 w 785149"/>
              <a:gd name="connsiteY25" fmla="*/ 1200150 h 2306782"/>
              <a:gd name="connsiteX26" fmla="*/ 753976 w 785149"/>
              <a:gd name="connsiteY26" fmla="*/ 1226127 h 2306782"/>
              <a:gd name="connsiteX27" fmla="*/ 743585 w 785149"/>
              <a:gd name="connsiteY27" fmla="*/ 1241713 h 2306782"/>
              <a:gd name="connsiteX28" fmla="*/ 727999 w 785149"/>
              <a:gd name="connsiteY28" fmla="*/ 1252104 h 2306782"/>
              <a:gd name="connsiteX29" fmla="*/ 712413 w 785149"/>
              <a:gd name="connsiteY29" fmla="*/ 1267691 h 2306782"/>
              <a:gd name="connsiteX30" fmla="*/ 665654 w 785149"/>
              <a:gd name="connsiteY30" fmla="*/ 1293668 h 2306782"/>
              <a:gd name="connsiteX31" fmla="*/ 644872 w 785149"/>
              <a:gd name="connsiteY31" fmla="*/ 1298863 h 2306782"/>
              <a:gd name="connsiteX32" fmla="*/ 613699 w 785149"/>
              <a:gd name="connsiteY32" fmla="*/ 1309254 h 2306782"/>
              <a:gd name="connsiteX33" fmla="*/ 592917 w 785149"/>
              <a:gd name="connsiteY33" fmla="*/ 1319645 h 2306782"/>
              <a:gd name="connsiteX34" fmla="*/ 561744 w 785149"/>
              <a:gd name="connsiteY34" fmla="*/ 1340427 h 2306782"/>
              <a:gd name="connsiteX35" fmla="*/ 540963 w 785149"/>
              <a:gd name="connsiteY35" fmla="*/ 1345623 h 2306782"/>
              <a:gd name="connsiteX36" fmla="*/ 520181 w 785149"/>
              <a:gd name="connsiteY36" fmla="*/ 1366404 h 2306782"/>
              <a:gd name="connsiteX37" fmla="*/ 489008 w 785149"/>
              <a:gd name="connsiteY37" fmla="*/ 1376795 h 2306782"/>
              <a:gd name="connsiteX38" fmla="*/ 463031 w 785149"/>
              <a:gd name="connsiteY38" fmla="*/ 1387186 h 2306782"/>
              <a:gd name="connsiteX39" fmla="*/ 447444 w 785149"/>
              <a:gd name="connsiteY39" fmla="*/ 1397577 h 2306782"/>
              <a:gd name="connsiteX40" fmla="*/ 431858 w 785149"/>
              <a:gd name="connsiteY40" fmla="*/ 1402773 h 2306782"/>
              <a:gd name="connsiteX41" fmla="*/ 416272 w 785149"/>
              <a:gd name="connsiteY41" fmla="*/ 1413163 h 2306782"/>
              <a:gd name="connsiteX42" fmla="*/ 379904 w 785149"/>
              <a:gd name="connsiteY42" fmla="*/ 1428750 h 2306782"/>
              <a:gd name="connsiteX43" fmla="*/ 333144 w 785149"/>
              <a:gd name="connsiteY43" fmla="*/ 1449532 h 2306782"/>
              <a:gd name="connsiteX44" fmla="*/ 317558 w 785149"/>
              <a:gd name="connsiteY44" fmla="*/ 1465118 h 2306782"/>
              <a:gd name="connsiteX45" fmla="*/ 281190 w 785149"/>
              <a:gd name="connsiteY45" fmla="*/ 1480704 h 2306782"/>
              <a:gd name="connsiteX46" fmla="*/ 250017 w 785149"/>
              <a:gd name="connsiteY46" fmla="*/ 1501486 h 2306782"/>
              <a:gd name="connsiteX47" fmla="*/ 218844 w 785149"/>
              <a:gd name="connsiteY47" fmla="*/ 1511877 h 2306782"/>
              <a:gd name="connsiteX48" fmla="*/ 203258 w 785149"/>
              <a:gd name="connsiteY48" fmla="*/ 1532659 h 2306782"/>
              <a:gd name="connsiteX49" fmla="*/ 177281 w 785149"/>
              <a:gd name="connsiteY49" fmla="*/ 1574223 h 2306782"/>
              <a:gd name="connsiteX50" fmla="*/ 140913 w 785149"/>
              <a:gd name="connsiteY50" fmla="*/ 1610591 h 2306782"/>
              <a:gd name="connsiteX51" fmla="*/ 125326 w 785149"/>
              <a:gd name="connsiteY51" fmla="*/ 1626177 h 2306782"/>
              <a:gd name="connsiteX52" fmla="*/ 109740 w 785149"/>
              <a:gd name="connsiteY52" fmla="*/ 1667741 h 2306782"/>
              <a:gd name="connsiteX53" fmla="*/ 94154 w 785149"/>
              <a:gd name="connsiteY53" fmla="*/ 1724891 h 2306782"/>
              <a:gd name="connsiteX54" fmla="*/ 83763 w 785149"/>
              <a:gd name="connsiteY54" fmla="*/ 1782041 h 2306782"/>
              <a:gd name="connsiteX55" fmla="*/ 73372 w 785149"/>
              <a:gd name="connsiteY55" fmla="*/ 1813213 h 2306782"/>
              <a:gd name="connsiteX56" fmla="*/ 62981 w 785149"/>
              <a:gd name="connsiteY56" fmla="*/ 1854777 h 2306782"/>
              <a:gd name="connsiteX57" fmla="*/ 42199 w 785149"/>
              <a:gd name="connsiteY57" fmla="*/ 1911927 h 2306782"/>
              <a:gd name="connsiteX58" fmla="*/ 31808 w 785149"/>
              <a:gd name="connsiteY58" fmla="*/ 2047009 h 2306782"/>
              <a:gd name="connsiteX59" fmla="*/ 26613 w 785149"/>
              <a:gd name="connsiteY59" fmla="*/ 2067791 h 2306782"/>
              <a:gd name="connsiteX60" fmla="*/ 16222 w 785149"/>
              <a:gd name="connsiteY60" fmla="*/ 2119745 h 2306782"/>
              <a:gd name="connsiteX61" fmla="*/ 11026 w 785149"/>
              <a:gd name="connsiteY61" fmla="*/ 2171700 h 2306782"/>
              <a:gd name="connsiteX62" fmla="*/ 635 w 785149"/>
              <a:gd name="connsiteY62" fmla="*/ 2208068 h 2306782"/>
              <a:gd name="connsiteX63" fmla="*/ 635 w 785149"/>
              <a:gd name="connsiteY63" fmla="*/ 2306782 h 230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85149" h="2306782">
                <a:moveTo>
                  <a:pt x="509790" y="0"/>
                </a:moveTo>
                <a:cubicBezTo>
                  <a:pt x="511522" y="136814"/>
                  <a:pt x="509983" y="273708"/>
                  <a:pt x="514985" y="410441"/>
                </a:cubicBezTo>
                <a:cubicBezTo>
                  <a:pt x="515213" y="416681"/>
                  <a:pt x="522583" y="420442"/>
                  <a:pt x="525376" y="426027"/>
                </a:cubicBezTo>
                <a:cubicBezTo>
                  <a:pt x="531275" y="437824"/>
                  <a:pt x="536456" y="450000"/>
                  <a:pt x="540963" y="462395"/>
                </a:cubicBezTo>
                <a:cubicBezTo>
                  <a:pt x="545407" y="474617"/>
                  <a:pt x="545494" y="487043"/>
                  <a:pt x="551354" y="498763"/>
                </a:cubicBezTo>
                <a:cubicBezTo>
                  <a:pt x="555870" y="507795"/>
                  <a:pt x="561745" y="516082"/>
                  <a:pt x="566940" y="524741"/>
                </a:cubicBezTo>
                <a:cubicBezTo>
                  <a:pt x="568672" y="531668"/>
                  <a:pt x="569877" y="538749"/>
                  <a:pt x="572135" y="545523"/>
                </a:cubicBezTo>
                <a:cubicBezTo>
                  <a:pt x="575084" y="554370"/>
                  <a:pt x="579251" y="562768"/>
                  <a:pt x="582526" y="571500"/>
                </a:cubicBezTo>
                <a:cubicBezTo>
                  <a:pt x="584449" y="576628"/>
                  <a:pt x="585799" y="581958"/>
                  <a:pt x="587722" y="587086"/>
                </a:cubicBezTo>
                <a:cubicBezTo>
                  <a:pt x="590997" y="595818"/>
                  <a:pt x="594926" y="604298"/>
                  <a:pt x="598113" y="613063"/>
                </a:cubicBezTo>
                <a:cubicBezTo>
                  <a:pt x="601856" y="623357"/>
                  <a:pt x="601932" y="635473"/>
                  <a:pt x="608504" y="644236"/>
                </a:cubicBezTo>
                <a:cubicBezTo>
                  <a:pt x="613699" y="651163"/>
                  <a:pt x="619501" y="657675"/>
                  <a:pt x="624090" y="665018"/>
                </a:cubicBezTo>
                <a:cubicBezTo>
                  <a:pt x="640984" y="692050"/>
                  <a:pt x="624267" y="682395"/>
                  <a:pt x="650067" y="690995"/>
                </a:cubicBezTo>
                <a:cubicBezTo>
                  <a:pt x="655263" y="706581"/>
                  <a:pt x="658307" y="723059"/>
                  <a:pt x="665654" y="737754"/>
                </a:cubicBezTo>
                <a:cubicBezTo>
                  <a:pt x="673086" y="752619"/>
                  <a:pt x="677418" y="758837"/>
                  <a:pt x="681240" y="774123"/>
                </a:cubicBezTo>
                <a:cubicBezTo>
                  <a:pt x="683382" y="782690"/>
                  <a:pt x="684112" y="791581"/>
                  <a:pt x="686435" y="800100"/>
                </a:cubicBezTo>
                <a:cubicBezTo>
                  <a:pt x="689317" y="810667"/>
                  <a:pt x="694169" y="820647"/>
                  <a:pt x="696826" y="831273"/>
                </a:cubicBezTo>
                <a:cubicBezTo>
                  <a:pt x="703471" y="857852"/>
                  <a:pt x="705837" y="875270"/>
                  <a:pt x="717608" y="898813"/>
                </a:cubicBezTo>
                <a:cubicBezTo>
                  <a:pt x="720401" y="904398"/>
                  <a:pt x="724535" y="909204"/>
                  <a:pt x="727999" y="914400"/>
                </a:cubicBezTo>
                <a:cubicBezTo>
                  <a:pt x="729731" y="919595"/>
                  <a:pt x="730745" y="925088"/>
                  <a:pt x="733194" y="929986"/>
                </a:cubicBezTo>
                <a:cubicBezTo>
                  <a:pt x="735986" y="935571"/>
                  <a:pt x="741125" y="939834"/>
                  <a:pt x="743585" y="945573"/>
                </a:cubicBezTo>
                <a:cubicBezTo>
                  <a:pt x="746398" y="952136"/>
                  <a:pt x="746274" y="959668"/>
                  <a:pt x="748781" y="966354"/>
                </a:cubicBezTo>
                <a:cubicBezTo>
                  <a:pt x="765814" y="1011772"/>
                  <a:pt x="753320" y="960324"/>
                  <a:pt x="769563" y="1013113"/>
                </a:cubicBezTo>
                <a:cubicBezTo>
                  <a:pt x="773763" y="1026763"/>
                  <a:pt x="776490" y="1040822"/>
                  <a:pt x="779954" y="1054677"/>
                </a:cubicBezTo>
                <a:lnTo>
                  <a:pt x="785149" y="1075459"/>
                </a:lnTo>
                <a:cubicBezTo>
                  <a:pt x="781685" y="1117023"/>
                  <a:pt x="783208" y="1159307"/>
                  <a:pt x="774758" y="1200150"/>
                </a:cubicBezTo>
                <a:cubicBezTo>
                  <a:pt x="772511" y="1211009"/>
                  <a:pt x="760630" y="1217256"/>
                  <a:pt x="753976" y="1226127"/>
                </a:cubicBezTo>
                <a:cubicBezTo>
                  <a:pt x="750229" y="1231122"/>
                  <a:pt x="748000" y="1237298"/>
                  <a:pt x="743585" y="1241713"/>
                </a:cubicBezTo>
                <a:cubicBezTo>
                  <a:pt x="739170" y="1246128"/>
                  <a:pt x="732796" y="1248107"/>
                  <a:pt x="727999" y="1252104"/>
                </a:cubicBezTo>
                <a:cubicBezTo>
                  <a:pt x="722355" y="1256808"/>
                  <a:pt x="718057" y="1262987"/>
                  <a:pt x="712413" y="1267691"/>
                </a:cubicBezTo>
                <a:cubicBezTo>
                  <a:pt x="701434" y="1276840"/>
                  <a:pt x="675856" y="1289587"/>
                  <a:pt x="665654" y="1293668"/>
                </a:cubicBezTo>
                <a:cubicBezTo>
                  <a:pt x="659024" y="1296320"/>
                  <a:pt x="651711" y="1296811"/>
                  <a:pt x="644872" y="1298863"/>
                </a:cubicBezTo>
                <a:cubicBezTo>
                  <a:pt x="634381" y="1302010"/>
                  <a:pt x="623869" y="1305186"/>
                  <a:pt x="613699" y="1309254"/>
                </a:cubicBezTo>
                <a:cubicBezTo>
                  <a:pt x="606508" y="1312130"/>
                  <a:pt x="599558" y="1315660"/>
                  <a:pt x="592917" y="1319645"/>
                </a:cubicBezTo>
                <a:cubicBezTo>
                  <a:pt x="582208" y="1326070"/>
                  <a:pt x="573859" y="1337398"/>
                  <a:pt x="561744" y="1340427"/>
                </a:cubicBezTo>
                <a:lnTo>
                  <a:pt x="540963" y="1345623"/>
                </a:lnTo>
                <a:cubicBezTo>
                  <a:pt x="534036" y="1352550"/>
                  <a:pt x="528581" y="1361364"/>
                  <a:pt x="520181" y="1366404"/>
                </a:cubicBezTo>
                <a:cubicBezTo>
                  <a:pt x="510789" y="1372039"/>
                  <a:pt x="499302" y="1373052"/>
                  <a:pt x="489008" y="1376795"/>
                </a:cubicBezTo>
                <a:cubicBezTo>
                  <a:pt x="480243" y="1379982"/>
                  <a:pt x="471372" y="1383015"/>
                  <a:pt x="463031" y="1387186"/>
                </a:cubicBezTo>
                <a:cubicBezTo>
                  <a:pt x="457446" y="1389979"/>
                  <a:pt x="453029" y="1394784"/>
                  <a:pt x="447444" y="1397577"/>
                </a:cubicBezTo>
                <a:cubicBezTo>
                  <a:pt x="442546" y="1400026"/>
                  <a:pt x="436756" y="1400324"/>
                  <a:pt x="431858" y="1402773"/>
                </a:cubicBezTo>
                <a:cubicBezTo>
                  <a:pt x="426273" y="1405565"/>
                  <a:pt x="421857" y="1410371"/>
                  <a:pt x="416272" y="1413163"/>
                </a:cubicBezTo>
                <a:cubicBezTo>
                  <a:pt x="380924" y="1430836"/>
                  <a:pt x="423138" y="1401729"/>
                  <a:pt x="379904" y="1428750"/>
                </a:cubicBezTo>
                <a:cubicBezTo>
                  <a:pt x="343869" y="1451272"/>
                  <a:pt x="375964" y="1440967"/>
                  <a:pt x="333144" y="1449532"/>
                </a:cubicBezTo>
                <a:cubicBezTo>
                  <a:pt x="327949" y="1454727"/>
                  <a:pt x="323537" y="1460847"/>
                  <a:pt x="317558" y="1465118"/>
                </a:cubicBezTo>
                <a:cubicBezTo>
                  <a:pt x="306322" y="1473144"/>
                  <a:pt x="293910" y="1476464"/>
                  <a:pt x="281190" y="1480704"/>
                </a:cubicBezTo>
                <a:cubicBezTo>
                  <a:pt x="270799" y="1487631"/>
                  <a:pt x="261865" y="1497537"/>
                  <a:pt x="250017" y="1501486"/>
                </a:cubicBezTo>
                <a:lnTo>
                  <a:pt x="218844" y="1511877"/>
                </a:lnTo>
                <a:cubicBezTo>
                  <a:pt x="213649" y="1518804"/>
                  <a:pt x="208061" y="1525454"/>
                  <a:pt x="203258" y="1532659"/>
                </a:cubicBezTo>
                <a:cubicBezTo>
                  <a:pt x="194195" y="1546253"/>
                  <a:pt x="188834" y="1562670"/>
                  <a:pt x="177281" y="1574223"/>
                </a:cubicBezTo>
                <a:lnTo>
                  <a:pt x="140913" y="1610591"/>
                </a:lnTo>
                <a:lnTo>
                  <a:pt x="125326" y="1626177"/>
                </a:lnTo>
                <a:cubicBezTo>
                  <a:pt x="123993" y="1629509"/>
                  <a:pt x="111370" y="1659590"/>
                  <a:pt x="109740" y="1667741"/>
                </a:cubicBezTo>
                <a:cubicBezTo>
                  <a:pt x="99256" y="1720163"/>
                  <a:pt x="112672" y="1687852"/>
                  <a:pt x="94154" y="1724891"/>
                </a:cubicBezTo>
                <a:cubicBezTo>
                  <a:pt x="90496" y="1750495"/>
                  <a:pt x="90442" y="1759777"/>
                  <a:pt x="83763" y="1782041"/>
                </a:cubicBezTo>
                <a:cubicBezTo>
                  <a:pt x="80616" y="1792532"/>
                  <a:pt x="76028" y="1802587"/>
                  <a:pt x="73372" y="1813213"/>
                </a:cubicBezTo>
                <a:cubicBezTo>
                  <a:pt x="69908" y="1827068"/>
                  <a:pt x="67497" y="1841229"/>
                  <a:pt x="62981" y="1854777"/>
                </a:cubicBezTo>
                <a:cubicBezTo>
                  <a:pt x="49641" y="1894797"/>
                  <a:pt x="56658" y="1875780"/>
                  <a:pt x="42199" y="1911927"/>
                </a:cubicBezTo>
                <a:cubicBezTo>
                  <a:pt x="39866" y="1951588"/>
                  <a:pt x="38250" y="2005139"/>
                  <a:pt x="31808" y="2047009"/>
                </a:cubicBezTo>
                <a:cubicBezTo>
                  <a:pt x="30722" y="2054066"/>
                  <a:pt x="28013" y="2060789"/>
                  <a:pt x="26613" y="2067791"/>
                </a:cubicBezTo>
                <a:cubicBezTo>
                  <a:pt x="13874" y="2131484"/>
                  <a:pt x="28289" y="2071473"/>
                  <a:pt x="16222" y="2119745"/>
                </a:cubicBezTo>
                <a:cubicBezTo>
                  <a:pt x="14490" y="2137063"/>
                  <a:pt x="13673" y="2154498"/>
                  <a:pt x="11026" y="2171700"/>
                </a:cubicBezTo>
                <a:cubicBezTo>
                  <a:pt x="7754" y="2192967"/>
                  <a:pt x="1708" y="2183398"/>
                  <a:pt x="635" y="2208068"/>
                </a:cubicBezTo>
                <a:cubicBezTo>
                  <a:pt x="-794" y="2240942"/>
                  <a:pt x="635" y="2273877"/>
                  <a:pt x="635" y="2306782"/>
                </a:cubicBezTo>
              </a:path>
            </a:pathLst>
          </a:cu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45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0B466-B7BB-A207-7EF6-FBFFE785202F}"/>
            </a:ext>
          </a:extLst>
        </p:cNvPr>
        <p:cNvGrpSpPr/>
        <p:nvPr/>
      </p:nvGrpSpPr>
      <p:grpSpPr>
        <a:xfrm>
          <a:off x="0" y="0"/>
          <a:ext cx="0" cy="0"/>
          <a:chOff x="0" y="0"/>
          <a:chExt cx="0" cy="0"/>
        </a:xfrm>
      </p:grpSpPr>
      <p:pic>
        <p:nvPicPr>
          <p:cNvPr id="3" name="Picture 2" descr="A butterfly on a flower&#10;&#10;Description automatically generated">
            <a:extLst>
              <a:ext uri="{FF2B5EF4-FFF2-40B4-BE49-F238E27FC236}">
                <a16:creationId xmlns:a16="http://schemas.microsoft.com/office/drawing/2014/main" id="{DBF013D2-1F73-200D-F657-3F05BA29514F}"/>
              </a:ext>
            </a:extLst>
          </p:cNvPr>
          <p:cNvPicPr>
            <a:picLocks noChangeAspect="1"/>
          </p:cNvPicPr>
          <p:nvPr/>
        </p:nvPicPr>
        <p:blipFill>
          <a:blip r:embed="rId2">
            <a:extLst>
              <a:ext uri="{28A0092B-C50C-407E-A947-70E740481C1C}">
                <a14:useLocalDpi xmlns:a14="http://schemas.microsoft.com/office/drawing/2010/main" val="0"/>
              </a:ext>
            </a:extLst>
          </a:blip>
          <a:srcRect l="2599" r="2633"/>
          <a:stretch/>
        </p:blipFill>
        <p:spPr>
          <a:xfrm>
            <a:off x="0" y="1"/>
            <a:ext cx="9227384" cy="6858000"/>
          </a:xfrm>
          <a:prstGeom prst="rect">
            <a:avLst/>
          </a:prstGeom>
        </p:spPr>
      </p:pic>
      <p:sp>
        <p:nvSpPr>
          <p:cNvPr id="5" name="TextBox 4">
            <a:extLst>
              <a:ext uri="{FF2B5EF4-FFF2-40B4-BE49-F238E27FC236}">
                <a16:creationId xmlns:a16="http://schemas.microsoft.com/office/drawing/2014/main" id="{47F6E38E-2BEF-7EDA-B788-73EC8A136368}"/>
              </a:ext>
            </a:extLst>
          </p:cNvPr>
          <p:cNvSpPr txBox="1"/>
          <p:nvPr/>
        </p:nvSpPr>
        <p:spPr>
          <a:xfrm>
            <a:off x="389354" y="211100"/>
            <a:ext cx="8448675" cy="707886"/>
          </a:xfrm>
          <a:prstGeom prst="rect">
            <a:avLst/>
          </a:prstGeom>
          <a:noFill/>
        </p:spPr>
        <p:txBody>
          <a:bodyPr wrap="square" rtlCol="0">
            <a:spAutoFit/>
          </a:bodyPr>
          <a:lstStyle/>
          <a:p>
            <a:r>
              <a:rPr lang="en-US" sz="4000" dirty="0">
                <a:solidFill>
                  <a:schemeClr val="bg1"/>
                </a:solidFill>
              </a:rPr>
              <a:t>Details: Roadway Projects</a:t>
            </a:r>
          </a:p>
        </p:txBody>
      </p:sp>
    </p:spTree>
    <p:extLst>
      <p:ext uri="{BB962C8B-B14F-4D97-AF65-F5344CB8AC3E}">
        <p14:creationId xmlns:p14="http://schemas.microsoft.com/office/powerpoint/2010/main" val="233781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19330">
            <a:off x="4125163" y="691182"/>
            <a:ext cx="4720284" cy="2811595"/>
          </a:xfrm>
          <a:prstGeom prst="rect">
            <a:avLst/>
          </a:prstGeom>
          <a:solidFill>
            <a:srgbClr val="FFF2CC"/>
          </a:solidFill>
        </p:spPr>
      </p:pic>
      <p:pic>
        <p:nvPicPr>
          <p:cNvPr id="5" name="Picture 4">
            <a:extLst>
              <a:ext uri="{FF2B5EF4-FFF2-40B4-BE49-F238E27FC236}">
                <a16:creationId xmlns:a16="http://schemas.microsoft.com/office/drawing/2014/main" id="{A7FE6802-9474-7DD8-E1B6-6B09652211B6}"/>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p:cNvSpPr>
            <a:spLocks noGrp="1"/>
          </p:cNvSpPr>
          <p:nvPr>
            <p:ph type="title"/>
          </p:nvPr>
        </p:nvSpPr>
        <p:spPr>
          <a:xfrm>
            <a:off x="98689" y="87162"/>
            <a:ext cx="8541919" cy="1095375"/>
          </a:xfrm>
        </p:spPr>
        <p:txBody>
          <a:bodyPr>
            <a:noAutofit/>
          </a:bodyPr>
          <a:lstStyle/>
          <a:p>
            <a:r>
              <a:rPr lang="en-US" sz="35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Northside Boulevard and Ustick Road Roundabout</a:t>
            </a:r>
          </a:p>
        </p:txBody>
      </p:sp>
      <p:sp>
        <p:nvSpPr>
          <p:cNvPr id="7" name="TextBox 6"/>
          <p:cNvSpPr txBox="1"/>
          <p:nvPr/>
        </p:nvSpPr>
        <p:spPr>
          <a:xfrm>
            <a:off x="5032862" y="1135177"/>
            <a:ext cx="3448318" cy="1923604"/>
          </a:xfrm>
          <a:prstGeom prst="rect">
            <a:avLst/>
          </a:prstGeom>
          <a:noFill/>
        </p:spPr>
        <p:txBody>
          <a:bodyPr wrap="square" rtlCol="0">
            <a:spAutoFit/>
          </a:bodyPr>
          <a:lstStyle/>
          <a:p>
            <a:pPr algn="l"/>
            <a:r>
              <a:rPr lang="en-US" sz="1700" b="0" i="0" u="none" strike="noStrike" baseline="0" dirty="0">
                <a:solidFill>
                  <a:srgbClr val="1F3864"/>
                </a:solidFill>
                <a:latin typeface="Verdana" panose="020B0604030504040204" pitchFamily="34" charset="0"/>
              </a:rPr>
              <a:t>Reconstruct the intersection of </a:t>
            </a:r>
            <a:r>
              <a:rPr lang="en-US" sz="1700" b="0" i="0" u="none" strike="noStrike" baseline="0" dirty="0" err="1">
                <a:solidFill>
                  <a:srgbClr val="1F3864"/>
                </a:solidFill>
                <a:latin typeface="Verdana" panose="020B0604030504040204" pitchFamily="34" charset="0"/>
              </a:rPr>
              <a:t>Ustick</a:t>
            </a:r>
            <a:r>
              <a:rPr lang="en-US" sz="1700" b="0" i="0" u="none" strike="noStrike" baseline="0" dirty="0">
                <a:solidFill>
                  <a:srgbClr val="1F3864"/>
                </a:solidFill>
                <a:latin typeface="Verdana" panose="020B0604030504040204" pitchFamily="34" charset="0"/>
              </a:rPr>
              <a:t> Road and Northside Boulevard converting it from a four-way stop to a roundabout with curb and gutter, landscape buffer, and sidewalk/path.</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1655420" y="3243475"/>
            <a:ext cx="5888380" cy="3442005"/>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461499" y="1262941"/>
            <a:ext cx="3722574" cy="167535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endParaRPr lang="en-US" sz="3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$17,390,000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$7,825,500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16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168408" y="369811"/>
            <a:ext cx="849927" cy="261610"/>
          </a:xfrm>
          <a:prstGeom prst="rect">
            <a:avLst/>
          </a:prstGeom>
          <a:noFill/>
        </p:spPr>
        <p:txBody>
          <a:bodyPr wrap="square">
            <a:spAutoFit/>
          </a:bodyPr>
          <a:lstStyle/>
          <a:p>
            <a:r>
              <a:rPr lang="en-US" sz="1100" b="1" dirty="0">
                <a:solidFill>
                  <a:srgbClr val="FF0000"/>
                </a:solidFill>
              </a:rPr>
              <a:t>  </a:t>
            </a:r>
            <a:r>
              <a:rPr lang="en-US" sz="1100" b="1" dirty="0">
                <a:solidFill>
                  <a:schemeClr val="accent5">
                    <a:lumMod val="50000"/>
                  </a:schemeClr>
                </a:solidFill>
              </a:rPr>
              <a:t>90.28</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00C29656-0041-964D-905C-96AB8F9EA5B0}"/>
              </a:ext>
            </a:extLst>
          </p:cNvPr>
          <p:cNvPicPr>
            <a:picLocks noChangeAspect="1"/>
          </p:cNvPicPr>
          <p:nvPr/>
        </p:nvPicPr>
        <p:blipFill>
          <a:blip r:embed="rId7" cstate="print">
            <a:extLst>
              <a:ext uri="{28A0092B-C50C-407E-A947-70E740481C1C}">
                <a14:useLocalDpi xmlns:a14="http://schemas.microsoft.com/office/drawing/2010/main" val="0"/>
              </a:ext>
            </a:extLst>
          </a:blip>
          <a:srcRect l="12079" t="12756" r="14265" b="55134"/>
          <a:stretch/>
        </p:blipFill>
        <p:spPr>
          <a:xfrm>
            <a:off x="1752600" y="3363958"/>
            <a:ext cx="5730890" cy="3232525"/>
          </a:xfrm>
          <a:prstGeom prst="rect">
            <a:avLst/>
          </a:prstGeom>
        </p:spPr>
      </p:pic>
    </p:spTree>
    <p:extLst>
      <p:ext uri="{BB962C8B-B14F-4D97-AF65-F5344CB8AC3E}">
        <p14:creationId xmlns:p14="http://schemas.microsoft.com/office/powerpoint/2010/main" val="2890925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6E3EB2-01E7-6434-6152-11E44695538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EA34A55-282E-38BC-0580-081DED9CB8C1}"/>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44841">
            <a:off x="3753694" y="1003038"/>
            <a:ext cx="5301694" cy="2211774"/>
          </a:xfrm>
          <a:prstGeom prst="rect">
            <a:avLst/>
          </a:prstGeom>
          <a:solidFill>
            <a:srgbClr val="FFF2CC"/>
          </a:solidFill>
        </p:spPr>
      </p:pic>
      <p:sp>
        <p:nvSpPr>
          <p:cNvPr id="2" name="Title 1">
            <a:extLst>
              <a:ext uri="{FF2B5EF4-FFF2-40B4-BE49-F238E27FC236}">
                <a16:creationId xmlns:a16="http://schemas.microsoft.com/office/drawing/2014/main" id="{CA323713-C74A-34AE-55E6-400EB4B52605}"/>
              </a:ext>
            </a:extLst>
          </p:cNvPr>
          <p:cNvSpPr>
            <a:spLocks noGrp="1"/>
          </p:cNvSpPr>
          <p:nvPr>
            <p:ph type="title"/>
          </p:nvPr>
        </p:nvSpPr>
        <p:spPr>
          <a:xfrm>
            <a:off x="162497" y="226217"/>
            <a:ext cx="7875418" cy="784349"/>
          </a:xfrm>
        </p:spPr>
        <p:txBody>
          <a:bodyPr>
            <a:normAutofit fontScale="90000"/>
          </a:bodyPr>
          <a:lstStyle/>
          <a:p>
            <a:r>
              <a:rPr lang="en-US" sz="41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Ustick Road Widening, </a:t>
            </a:r>
            <a:br>
              <a:rPr lang="en-US" sz="41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br>
            <a:r>
              <a:rPr lang="en-US" sz="41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Franklin Boulevard to </a:t>
            </a:r>
            <a:r>
              <a:rPr lang="en-US" sz="4100" dirty="0" err="1">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CanAda</a:t>
            </a:r>
            <a:r>
              <a:rPr lang="en-US" sz="41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Road</a:t>
            </a:r>
          </a:p>
        </p:txBody>
      </p:sp>
      <p:sp>
        <p:nvSpPr>
          <p:cNvPr id="7" name="TextBox 6">
            <a:extLst>
              <a:ext uri="{FF2B5EF4-FFF2-40B4-BE49-F238E27FC236}">
                <a16:creationId xmlns:a16="http://schemas.microsoft.com/office/drawing/2014/main" id="{7EBB00CB-E26F-1AE5-795E-138505C8D29B}"/>
              </a:ext>
            </a:extLst>
          </p:cNvPr>
          <p:cNvSpPr txBox="1"/>
          <p:nvPr/>
        </p:nvSpPr>
        <p:spPr>
          <a:xfrm>
            <a:off x="4435284" y="1380178"/>
            <a:ext cx="4407424" cy="1400383"/>
          </a:xfrm>
          <a:prstGeom prst="rect">
            <a:avLst/>
          </a:prstGeom>
          <a:noFill/>
        </p:spPr>
        <p:txBody>
          <a:bodyPr wrap="square" rtlCol="0">
            <a:spAutoFit/>
          </a:bodyPr>
          <a:lstStyle/>
          <a:p>
            <a:pPr algn="l"/>
            <a:r>
              <a:rPr lang="en-US" sz="1700" dirty="0">
                <a:solidFill>
                  <a:srgbClr val="1F3864"/>
                </a:solidFill>
                <a:latin typeface="Verdana" panose="020B0604030504040204" pitchFamily="34" charset="0"/>
              </a:rPr>
              <a:t>W</a:t>
            </a:r>
            <a:r>
              <a:rPr lang="en-US" sz="1700" b="0" i="0" u="none" strike="noStrike" baseline="0" dirty="0">
                <a:solidFill>
                  <a:srgbClr val="1F3864"/>
                </a:solidFill>
                <a:latin typeface="Verdana" panose="020B0604030504040204" pitchFamily="34" charset="0"/>
              </a:rPr>
              <a:t>iden the corridor of Ustick Road from two lanes to five lanes with curb and gutter, landscape buffer, sidewalk/path, raised median, and replaced bridge.</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8FBC6EA6-504A-7EE2-BC98-E512D2C22F91}"/>
              </a:ext>
            </a:extLst>
          </p:cNvPr>
          <p:cNvSpPr/>
          <p:nvPr/>
        </p:nvSpPr>
        <p:spPr>
          <a:xfrm>
            <a:off x="1271882" y="3084949"/>
            <a:ext cx="6560551" cy="3703778"/>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 name="Picture 7">
            <a:extLst>
              <a:ext uri="{FF2B5EF4-FFF2-40B4-BE49-F238E27FC236}">
                <a16:creationId xmlns:a16="http://schemas.microsoft.com/office/drawing/2014/main" id="{6ABD06CD-471D-C058-49E4-213F96AA3064}"/>
              </a:ext>
            </a:extLst>
          </p:cNvPr>
          <p:cNvPicPr>
            <a:picLocks noChangeAspect="1"/>
          </p:cNvPicPr>
          <p:nvPr/>
        </p:nvPicPr>
        <p:blipFill>
          <a:blip r:embed="rId5">
            <a:extLst>
              <a:ext uri="{28A0092B-C50C-407E-A947-70E740481C1C}">
                <a14:useLocalDpi xmlns:a14="http://schemas.microsoft.com/office/drawing/2010/main" val="0"/>
              </a:ext>
            </a:extLst>
          </a:blip>
          <a:srcRect t="13349" b="13349"/>
          <a:stretch/>
        </p:blipFill>
        <p:spPr>
          <a:xfrm>
            <a:off x="1366983" y="3159378"/>
            <a:ext cx="6378367" cy="3555458"/>
          </a:xfrm>
          <a:prstGeom prst="rect">
            <a:avLst/>
          </a:prstGeom>
        </p:spPr>
      </p:pic>
      <p:sp>
        <p:nvSpPr>
          <p:cNvPr id="10" name="Text Placeholder 4">
            <a:extLst>
              <a:ext uri="{FF2B5EF4-FFF2-40B4-BE49-F238E27FC236}">
                <a16:creationId xmlns:a16="http://schemas.microsoft.com/office/drawing/2014/main" id="{BC94CE30-C946-7F7D-F99A-3F74AE60A246}"/>
              </a:ext>
            </a:extLst>
          </p:cNvPr>
          <p:cNvSpPr>
            <a:spLocks noGrp="1"/>
          </p:cNvSpPr>
          <p:nvPr>
            <p:ph type="body" sz="quarter" idx="10"/>
          </p:nvPr>
        </p:nvSpPr>
        <p:spPr>
          <a:xfrm>
            <a:off x="433060" y="1236982"/>
            <a:ext cx="3575522" cy="170364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a:t>
            </a:r>
            <a:r>
              <a:rPr lang="en-US" sz="1000" dirty="0">
                <a:solidFill>
                  <a:srgbClr val="7F6000"/>
                </a:solidFill>
                <a:latin typeface="Ebrima" panose="02000000000000000000" pitchFamily="2" charset="0"/>
                <a:ea typeface="Ebrima" panose="02000000000000000000" pitchFamily="2" charset="0"/>
                <a:cs typeface="Ebrima" panose="02000000000000000000" pitchFamily="2" charset="0"/>
              </a:rPr>
              <a:t>Competitive</a:t>
            </a:r>
            <a:endParaRPr lang="en-US" sz="10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$27,826,000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$12,521,700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 of 16</a:t>
            </a:r>
          </a:p>
          <a:p>
            <a:pPr marL="0" indent="0">
              <a:lnSpc>
                <a:spcPct val="100000"/>
              </a:lnSpc>
              <a:buNone/>
            </a:pPr>
            <a:endParaRPr lang="en-US" sz="1800" dirty="0"/>
          </a:p>
        </p:txBody>
      </p:sp>
      <p:sp>
        <p:nvSpPr>
          <p:cNvPr id="11" name="TextBox 10">
            <a:extLst>
              <a:ext uri="{FF2B5EF4-FFF2-40B4-BE49-F238E27FC236}">
                <a16:creationId xmlns:a16="http://schemas.microsoft.com/office/drawing/2014/main" id="{B8282309-D069-5200-A1F8-F413A9EC8CC4}"/>
              </a:ext>
            </a:extLst>
          </p:cNvPr>
          <p:cNvSpPr txBox="1"/>
          <p:nvPr/>
        </p:nvSpPr>
        <p:spPr>
          <a:xfrm rot="16200000">
            <a:off x="6533442" y="5771352"/>
            <a:ext cx="785793" cy="230832"/>
          </a:xfrm>
          <a:prstGeom prst="rect">
            <a:avLst/>
          </a:prstGeom>
          <a:noFill/>
        </p:spPr>
        <p:txBody>
          <a:bodyPr wrap="none" rtlCol="0">
            <a:spAutoFit/>
          </a:bodyPr>
          <a:lstStyle/>
          <a:p>
            <a:r>
              <a:rPr lang="en-US" sz="900" b="1" dirty="0"/>
              <a:t>1</a:t>
            </a:r>
            <a:r>
              <a:rPr lang="en-US" sz="900" b="1" baseline="30000" dirty="0"/>
              <a:t>st</a:t>
            </a:r>
            <a:r>
              <a:rPr lang="en-US" sz="900" b="1" dirty="0"/>
              <a:t> Street</a:t>
            </a:r>
          </a:p>
        </p:txBody>
      </p:sp>
      <p:pic>
        <p:nvPicPr>
          <p:cNvPr id="14" name="Picture 13">
            <a:extLst>
              <a:ext uri="{FF2B5EF4-FFF2-40B4-BE49-F238E27FC236}">
                <a16:creationId xmlns:a16="http://schemas.microsoft.com/office/drawing/2014/main" id="{1D5BD7D0-7C8B-1550-6C2B-7C7F77BAEC2F}"/>
              </a:ext>
            </a:extLst>
          </p:cNvPr>
          <p:cNvPicPr>
            <a:picLocks noChangeAspect="1"/>
          </p:cNvPicPr>
          <p:nvPr/>
        </p:nvPicPr>
        <p:blipFill>
          <a:blip r:embed="rId6">
            <a:extLst>
              <a:ext uri="{BEBA8EAE-BF5A-486C-A8C5-ECC9F3942E4B}">
                <a14:imgProps xmlns:a14="http://schemas.microsoft.com/office/drawing/2010/main">
                  <a14:imgLayer r:embed="rId7">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15" name="TextBox 14">
            <a:extLst>
              <a:ext uri="{FF2B5EF4-FFF2-40B4-BE49-F238E27FC236}">
                <a16:creationId xmlns:a16="http://schemas.microsoft.com/office/drawing/2014/main" id="{D79CCE2D-5BE5-F3DD-6385-492D4DBC14C4}"/>
              </a:ext>
            </a:extLst>
          </p:cNvPr>
          <p:cNvSpPr txBox="1"/>
          <p:nvPr/>
        </p:nvSpPr>
        <p:spPr>
          <a:xfrm>
            <a:off x="8138549" y="345033"/>
            <a:ext cx="870653" cy="307777"/>
          </a:xfrm>
          <a:prstGeom prst="rect">
            <a:avLst/>
          </a:prstGeom>
          <a:noFill/>
        </p:spPr>
        <p:txBody>
          <a:bodyPr wrap="square">
            <a:spAutoFit/>
          </a:bodyPr>
          <a:lstStyle/>
          <a:p>
            <a:r>
              <a:rPr lang="en-US" sz="1400" dirty="0">
                <a:solidFill>
                  <a:srgbClr val="FF0000"/>
                </a:solidFill>
              </a:rPr>
              <a:t>  </a:t>
            </a:r>
            <a:r>
              <a:rPr lang="en-US" sz="1100" b="1" dirty="0">
                <a:solidFill>
                  <a:schemeClr val="accent5">
                    <a:lumMod val="50000"/>
                  </a:schemeClr>
                </a:solidFill>
              </a:rPr>
              <a:t>90.28</a:t>
            </a:r>
          </a:p>
        </p:txBody>
      </p:sp>
      <p:sp>
        <p:nvSpPr>
          <p:cNvPr id="16" name="Rectangle 15">
            <a:extLst>
              <a:ext uri="{FF2B5EF4-FFF2-40B4-BE49-F238E27FC236}">
                <a16:creationId xmlns:a16="http://schemas.microsoft.com/office/drawing/2014/main" id="{8BEF6FC7-8A45-B64E-D01C-BC112A29CAB6}"/>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spTree>
    <p:extLst>
      <p:ext uri="{BB962C8B-B14F-4D97-AF65-F5344CB8AC3E}">
        <p14:creationId xmlns:p14="http://schemas.microsoft.com/office/powerpoint/2010/main" val="282148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55CCF48-1756-FFAF-A71C-09C8AE0964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A15491-9C0F-12E8-B522-8C391197C64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87194">
            <a:off x="4452293" y="769341"/>
            <a:ext cx="4409066" cy="2491370"/>
          </a:xfrm>
          <a:prstGeom prst="rect">
            <a:avLst/>
          </a:prstGeom>
          <a:solidFill>
            <a:srgbClr val="FFF2CC"/>
          </a:solidFill>
        </p:spPr>
      </p:pic>
      <p:pic>
        <p:nvPicPr>
          <p:cNvPr id="5" name="Picture 4">
            <a:extLst>
              <a:ext uri="{FF2B5EF4-FFF2-40B4-BE49-F238E27FC236}">
                <a16:creationId xmlns:a16="http://schemas.microsoft.com/office/drawing/2014/main" id="{6FF3E404-284F-0F4F-041A-82B558577D44}"/>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ADC95C4B-CEF9-7600-D484-C811963073F3}"/>
              </a:ext>
            </a:extLst>
          </p:cNvPr>
          <p:cNvSpPr>
            <a:spLocks noGrp="1"/>
          </p:cNvSpPr>
          <p:nvPr>
            <p:ph type="title"/>
          </p:nvPr>
        </p:nvSpPr>
        <p:spPr>
          <a:xfrm>
            <a:off x="286820" y="102378"/>
            <a:ext cx="6394913"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Franklin Boulevard Widening,</a:t>
            </a:r>
            <a:b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b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Birch Lane to </a:t>
            </a:r>
            <a:r>
              <a:rPr lang="en-US" sz="3700" dirty="0" err="1">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Ustick</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Road</a:t>
            </a:r>
          </a:p>
        </p:txBody>
      </p:sp>
      <p:sp>
        <p:nvSpPr>
          <p:cNvPr id="7" name="TextBox 6">
            <a:extLst>
              <a:ext uri="{FF2B5EF4-FFF2-40B4-BE49-F238E27FC236}">
                <a16:creationId xmlns:a16="http://schemas.microsoft.com/office/drawing/2014/main" id="{6B72FF9E-AC49-F592-5EFC-7BC6B9460F4B}"/>
              </a:ext>
            </a:extLst>
          </p:cNvPr>
          <p:cNvSpPr txBox="1"/>
          <p:nvPr/>
        </p:nvSpPr>
        <p:spPr>
          <a:xfrm>
            <a:off x="4914034" y="1231824"/>
            <a:ext cx="3535397" cy="1754326"/>
          </a:xfrm>
          <a:prstGeom prst="rect">
            <a:avLst/>
          </a:prstGeom>
          <a:noFill/>
        </p:spPr>
        <p:txBody>
          <a:bodyPr wrap="square" rtlCol="0">
            <a:spAutoFit/>
          </a:bodyPr>
          <a:lstStyle/>
          <a:p>
            <a:r>
              <a:rPr lang="en-US" dirty="0">
                <a:solidFill>
                  <a:srgbClr val="000000"/>
                </a:solidFill>
                <a:latin typeface="Verdana" panose="020B0604030504040204" pitchFamily="34" charset="0"/>
              </a:rPr>
              <a:t>W</a:t>
            </a:r>
            <a:r>
              <a:rPr lang="en-US" sz="1800" b="0" i="0" u="none" strike="noStrike" baseline="0" dirty="0">
                <a:solidFill>
                  <a:srgbClr val="1F4E79"/>
                </a:solidFill>
                <a:latin typeface="Verdana" panose="020B0604030504040204" pitchFamily="34" charset="0"/>
              </a:rPr>
              <a:t>iden Franklin Boulevard from two to five lanes, from Birch Lane to Ustick Road, including a signalized intersection, PHB and RRFB crossings, and sidewalk. </a:t>
            </a:r>
            <a:endParaRPr lang="en-US" dirty="0">
              <a:solidFill>
                <a:srgbClr val="374065"/>
              </a:solidFill>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A5034F15-0D19-A89A-39C5-BC7165C8867F}"/>
              </a:ext>
            </a:extLst>
          </p:cNvPr>
          <p:cNvSpPr/>
          <p:nvPr/>
        </p:nvSpPr>
        <p:spPr>
          <a:xfrm>
            <a:off x="2262910" y="3069285"/>
            <a:ext cx="4784436" cy="3693785"/>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6EE310E7-FAC4-7A66-C5FE-A244403F79B4}"/>
              </a:ext>
            </a:extLst>
          </p:cNvPr>
          <p:cNvSpPr>
            <a:spLocks noGrp="1"/>
          </p:cNvSpPr>
          <p:nvPr>
            <p:ph type="body" sz="quarter" idx="10"/>
          </p:nvPr>
        </p:nvSpPr>
        <p:spPr>
          <a:xfrm>
            <a:off x="621727" y="1299168"/>
            <a:ext cx="3950273" cy="1650230"/>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a:t>
            </a:r>
            <a:r>
              <a:rPr lang="en-US" sz="1200" dirty="0">
                <a:solidFill>
                  <a:srgbClr val="7F6000"/>
                </a:solidFill>
                <a:latin typeface="Ebrima" panose="02000000000000000000" pitchFamily="2" charset="0"/>
                <a:ea typeface="Ebrima" panose="02000000000000000000" pitchFamily="2" charset="0"/>
                <a:cs typeface="Ebrima" panose="02000000000000000000" pitchFamily="2" charset="0"/>
              </a:rPr>
              <a:t>Competitive</a:t>
            </a:r>
            <a:endPar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$22,774,000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$21,102,388</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10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984FD0D2-BF86-D61B-76C8-23E929998FCA}"/>
              </a:ext>
            </a:extLst>
          </p:cNvPr>
          <p:cNvSpPr txBox="1"/>
          <p:nvPr/>
        </p:nvSpPr>
        <p:spPr>
          <a:xfrm>
            <a:off x="8238144" y="347955"/>
            <a:ext cx="597355"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90</a:t>
            </a:r>
          </a:p>
        </p:txBody>
      </p:sp>
      <p:sp>
        <p:nvSpPr>
          <p:cNvPr id="15" name="Rectangle 14">
            <a:extLst>
              <a:ext uri="{FF2B5EF4-FFF2-40B4-BE49-F238E27FC236}">
                <a16:creationId xmlns:a16="http://schemas.microsoft.com/office/drawing/2014/main" id="{2993B01F-DB0B-A870-3669-007A4AF4B7F0}"/>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36B6190D-A5F2-BE51-AF2A-D07BBB992CA3}"/>
              </a:ext>
            </a:extLst>
          </p:cNvPr>
          <p:cNvPicPr>
            <a:picLocks noChangeAspect="1"/>
          </p:cNvPicPr>
          <p:nvPr/>
        </p:nvPicPr>
        <p:blipFill>
          <a:blip r:embed="rId7">
            <a:extLst>
              <a:ext uri="{28A0092B-C50C-407E-A947-70E740481C1C}">
                <a14:useLocalDpi xmlns:a14="http://schemas.microsoft.com/office/drawing/2010/main" val="0"/>
              </a:ext>
            </a:extLst>
          </a:blip>
          <a:srcRect t="284" b="493"/>
          <a:stretch/>
        </p:blipFill>
        <p:spPr>
          <a:xfrm>
            <a:off x="2346036" y="3171356"/>
            <a:ext cx="4627420" cy="3494263"/>
          </a:xfrm>
          <a:prstGeom prst="rect">
            <a:avLst/>
          </a:prstGeom>
        </p:spPr>
      </p:pic>
    </p:spTree>
    <p:extLst>
      <p:ext uri="{BB962C8B-B14F-4D97-AF65-F5344CB8AC3E}">
        <p14:creationId xmlns:p14="http://schemas.microsoft.com/office/powerpoint/2010/main" val="1724460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ED2833-5662-9D4F-4C9F-571CAE0AEBBE}"/>
              </a:ext>
            </a:extLst>
          </p:cNvPr>
          <p:cNvPicPr>
            <a:picLocks noChangeAspect="1"/>
          </p:cNvPicPr>
          <p:nvPr/>
        </p:nvPicPr>
        <p:blipFill>
          <a:blip r:embed="rId3">
            <a:extLst>
              <a:ext uri="{BEBA8EAE-BF5A-486C-A8C5-ECC9F3942E4B}">
                <a14:imgProps xmlns:a14="http://schemas.microsoft.com/office/drawing/2010/main">
                  <a14:imgLayer r:embed="rId4">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5">
            <a:extLst>
              <a:ext uri="{BEBA8EAE-BF5A-486C-A8C5-ECC9F3942E4B}">
                <a14:imgProps xmlns:a14="http://schemas.microsoft.com/office/drawing/2010/main">
                  <a14:imgLayer r:embed="rId6">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4215913" y="2914649"/>
            <a:ext cx="4853186" cy="3897031"/>
          </a:xfrm>
          <a:prstGeom prst="rect">
            <a:avLst/>
          </a:prstGeom>
          <a:solidFill>
            <a:srgbClr val="FFF2CC"/>
          </a:solidFill>
        </p:spPr>
      </p:pic>
      <p:sp>
        <p:nvSpPr>
          <p:cNvPr id="2" name="Title 1"/>
          <p:cNvSpPr>
            <a:spLocks noGrp="1"/>
          </p:cNvSpPr>
          <p:nvPr>
            <p:ph type="title"/>
          </p:nvPr>
        </p:nvSpPr>
        <p:spPr>
          <a:xfrm>
            <a:off x="118225" y="31079"/>
            <a:ext cx="8059169"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North 39</a:t>
            </a:r>
            <a:r>
              <a:rPr lang="en-US" sz="3700" baseline="300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Street and Garrity Boulevard, Signal</a:t>
            </a:r>
          </a:p>
        </p:txBody>
      </p:sp>
      <p:sp>
        <p:nvSpPr>
          <p:cNvPr id="7" name="TextBox 6"/>
          <p:cNvSpPr txBox="1"/>
          <p:nvPr/>
        </p:nvSpPr>
        <p:spPr>
          <a:xfrm>
            <a:off x="4658547" y="4094456"/>
            <a:ext cx="4184161" cy="1661993"/>
          </a:xfrm>
          <a:prstGeom prst="rect">
            <a:avLst/>
          </a:prstGeom>
          <a:noFill/>
        </p:spPr>
        <p:txBody>
          <a:bodyPr wrap="square" rtlCol="0">
            <a:spAutoFit/>
          </a:bodyPr>
          <a:lstStyle/>
          <a:p>
            <a:pPr algn="l"/>
            <a:r>
              <a:rPr lang="en-US" sz="1700" b="0" i="0" u="none" strike="noStrike" baseline="0" dirty="0">
                <a:solidFill>
                  <a:srgbClr val="1F3864"/>
                </a:solidFill>
                <a:latin typeface="Verdana" panose="020B0604030504040204" pitchFamily="34" charset="0"/>
              </a:rPr>
              <a:t>Signalized improvements and intersection re-alignment at North 39th Street and Garrity Boulevard, Improvements include dedicated left turn lanes, bike lanes, sidewalks, streetlights, and lane widening.</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283918" y="1242975"/>
            <a:ext cx="4083437" cy="5211068"/>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4928088" y="1316864"/>
            <a:ext cx="3575832" cy="1722362"/>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$4,675,139</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$4,331,984</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11</a:t>
            </a:r>
            <a:r>
              <a:rPr lang="en-US" sz="1800" dirty="0">
                <a:solidFill>
                  <a:srgbClr val="FF0000"/>
                </a:solidFill>
                <a:latin typeface="Ebrima" panose="02000000000000000000" pitchFamily="2" charset="0"/>
                <a:ea typeface="Ebrima" panose="02000000000000000000" pitchFamily="2" charset="0"/>
                <a:cs typeface="Ebrima" panose="02000000000000000000" pitchFamily="2" charset="0"/>
              </a:rPr>
              <a: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306329" y="336787"/>
            <a:ext cx="597355"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82</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2D4C120C-FA1A-E666-4831-38BDC9FE8DAD}"/>
              </a:ext>
            </a:extLst>
          </p:cNvPr>
          <p:cNvPicPr>
            <a:picLocks noChangeAspect="1"/>
          </p:cNvPicPr>
          <p:nvPr/>
        </p:nvPicPr>
        <p:blipFill>
          <a:blip r:embed="rId7">
            <a:extLst>
              <a:ext uri="{28A0092B-C50C-407E-A947-70E740481C1C}">
                <a14:useLocalDpi xmlns:a14="http://schemas.microsoft.com/office/drawing/2010/main" val="0"/>
              </a:ext>
            </a:extLst>
          </a:blip>
          <a:srcRect t="1304" b="1374"/>
          <a:stretch/>
        </p:blipFill>
        <p:spPr>
          <a:xfrm>
            <a:off x="374929" y="1323745"/>
            <a:ext cx="3917523" cy="5039685"/>
          </a:xfrm>
          <a:prstGeom prst="rect">
            <a:avLst/>
          </a:prstGeom>
        </p:spPr>
      </p:pic>
    </p:spTree>
    <p:extLst>
      <p:ext uri="{BB962C8B-B14F-4D97-AF65-F5344CB8AC3E}">
        <p14:creationId xmlns:p14="http://schemas.microsoft.com/office/powerpoint/2010/main" val="1245346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ontent Placeholder 3">
            <a:extLst>
              <a:ext uri="{FF2B5EF4-FFF2-40B4-BE49-F238E27FC236}">
                <a16:creationId xmlns:a16="http://schemas.microsoft.com/office/drawing/2014/main" id="{10F0B941-64FF-1FD6-6B16-3BDCC5D155EF}"/>
              </a:ext>
            </a:extLst>
          </p:cNvPr>
          <p:cNvGraphicFramePr>
            <a:graphicFrameLocks/>
          </p:cNvGraphicFramePr>
          <p:nvPr/>
        </p:nvGraphicFramePr>
        <p:xfrm>
          <a:off x="3375964" y="1497715"/>
          <a:ext cx="2191932" cy="1216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3">
            <a:extLst>
              <a:ext uri="{FF2B5EF4-FFF2-40B4-BE49-F238E27FC236}">
                <a16:creationId xmlns:a16="http://schemas.microsoft.com/office/drawing/2014/main" id="{6552CAB6-44C5-AD5C-B2E9-0D22D2EC7E28}"/>
              </a:ext>
            </a:extLst>
          </p:cNvPr>
          <p:cNvGraphicFramePr>
            <a:graphicFrameLocks/>
          </p:cNvGraphicFramePr>
          <p:nvPr/>
        </p:nvGraphicFramePr>
        <p:xfrm>
          <a:off x="5909195" y="1497715"/>
          <a:ext cx="2191932" cy="12168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9" name="Picture 8" descr="A diagram of a community development program&#10;&#10;Description automatically generated">
            <a:extLst>
              <a:ext uri="{FF2B5EF4-FFF2-40B4-BE49-F238E27FC236}">
                <a16:creationId xmlns:a16="http://schemas.microsoft.com/office/drawing/2014/main" id="{93FA5A3A-7E9E-4FE8-7655-5C3AACC9B7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3848" y="43152"/>
            <a:ext cx="7572054" cy="6814849"/>
          </a:xfrm>
          <a:prstGeom prst="rect">
            <a:avLst/>
          </a:prstGeom>
        </p:spPr>
      </p:pic>
    </p:spTree>
    <p:extLst>
      <p:ext uri="{BB962C8B-B14F-4D97-AF65-F5344CB8AC3E}">
        <p14:creationId xmlns:p14="http://schemas.microsoft.com/office/powerpoint/2010/main" val="1040021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063152">
            <a:off x="3975034" y="883487"/>
            <a:ext cx="4925893" cy="2465403"/>
          </a:xfrm>
          <a:prstGeom prst="rect">
            <a:avLst/>
          </a:prstGeom>
          <a:solidFill>
            <a:srgbClr val="FFF2CC"/>
          </a:solidFill>
        </p:spPr>
      </p:pic>
      <p:pic>
        <p:nvPicPr>
          <p:cNvPr id="5" name="Picture 4">
            <a:extLst>
              <a:ext uri="{FF2B5EF4-FFF2-40B4-BE49-F238E27FC236}">
                <a16:creationId xmlns:a16="http://schemas.microsoft.com/office/drawing/2014/main" id="{5BA8BA51-350D-3CF3-5C36-3E3403D215BD}"/>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p:cNvSpPr>
            <a:spLocks noGrp="1"/>
          </p:cNvSpPr>
          <p:nvPr>
            <p:ph type="title"/>
          </p:nvPr>
        </p:nvSpPr>
        <p:spPr>
          <a:xfrm>
            <a:off x="233103" y="41874"/>
            <a:ext cx="8143539"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11</a:t>
            </a:r>
            <a:r>
              <a:rPr lang="en-US" sz="3700" baseline="300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Avenue and Ustick Road, </a:t>
            </a:r>
            <a:b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b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Signalized Intersection Improvements</a:t>
            </a:r>
          </a:p>
        </p:txBody>
      </p:sp>
      <p:sp>
        <p:nvSpPr>
          <p:cNvPr id="7" name="TextBox 6"/>
          <p:cNvSpPr txBox="1"/>
          <p:nvPr/>
        </p:nvSpPr>
        <p:spPr>
          <a:xfrm>
            <a:off x="4855057" y="1307986"/>
            <a:ext cx="3963587" cy="1754326"/>
          </a:xfrm>
          <a:prstGeom prst="rect">
            <a:avLst/>
          </a:prstGeom>
          <a:noFill/>
        </p:spPr>
        <p:txBody>
          <a:bodyPr wrap="square" rtlCol="0">
            <a:spAutoFit/>
          </a:bodyPr>
          <a:lstStyle/>
          <a:p>
            <a:pPr algn="l"/>
            <a:r>
              <a:rPr lang="en-US" sz="1800" b="0" i="0" u="none" strike="noStrike" baseline="0" dirty="0">
                <a:solidFill>
                  <a:srgbClr val="1F3864"/>
                </a:solidFill>
                <a:latin typeface="Verdana" panose="020B0604030504040204" pitchFamily="34" charset="0"/>
              </a:rPr>
              <a:t>Reconstruct the intersection of </a:t>
            </a:r>
            <a:r>
              <a:rPr lang="en-US" sz="1800" b="0" i="0" u="none" strike="noStrike" baseline="0" dirty="0" err="1">
                <a:solidFill>
                  <a:srgbClr val="1F3864"/>
                </a:solidFill>
                <a:latin typeface="Verdana" panose="020B0604030504040204" pitchFamily="34" charset="0"/>
              </a:rPr>
              <a:t>Ustick</a:t>
            </a:r>
            <a:r>
              <a:rPr lang="en-US" sz="1800" b="0" i="0" u="none" strike="noStrike" baseline="0" dirty="0">
                <a:solidFill>
                  <a:srgbClr val="1F3864"/>
                </a:solidFill>
                <a:latin typeface="Verdana" panose="020B0604030504040204" pitchFamily="34" charset="0"/>
              </a:rPr>
              <a:t> Road and 11th Avenue North to include additional travel lanes, curb and gutter, landscape buffer, sidewalk/path and a traffic signal.</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1685891" y="3184010"/>
            <a:ext cx="5996630" cy="3493815"/>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539402" y="1198499"/>
            <a:ext cx="3707322" cy="1910449"/>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$5,561,000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$5,152,823</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9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210550" y="375042"/>
            <a:ext cx="707544" cy="261610"/>
          </a:xfrm>
          <a:prstGeom prst="rect">
            <a:avLst/>
          </a:prstGeom>
          <a:noFill/>
        </p:spPr>
        <p:txBody>
          <a:bodyPr wrap="square">
            <a:spAutoFit/>
          </a:bodyPr>
          <a:lstStyle/>
          <a:p>
            <a:r>
              <a:rPr lang="en-US" sz="1100" b="1" dirty="0">
                <a:solidFill>
                  <a:srgbClr val="FF0000"/>
                </a:solidFill>
              </a:rPr>
              <a:t> </a:t>
            </a:r>
            <a:r>
              <a:rPr lang="en-US" sz="1100" b="1" dirty="0">
                <a:solidFill>
                  <a:schemeClr val="accent5">
                    <a:lumMod val="50000"/>
                  </a:schemeClr>
                </a:solidFill>
              </a:rPr>
              <a:t>80.28</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12" name="Picture 11">
            <a:extLst>
              <a:ext uri="{FF2B5EF4-FFF2-40B4-BE49-F238E27FC236}">
                <a16:creationId xmlns:a16="http://schemas.microsoft.com/office/drawing/2014/main" id="{8F03D911-12F8-42EC-4C17-4A690E5788B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86025" y="3282521"/>
            <a:ext cx="5781829" cy="3363844"/>
          </a:xfrm>
          <a:prstGeom prst="rect">
            <a:avLst/>
          </a:prstGeom>
        </p:spPr>
      </p:pic>
    </p:spTree>
    <p:extLst>
      <p:ext uri="{BB962C8B-B14F-4D97-AF65-F5344CB8AC3E}">
        <p14:creationId xmlns:p14="http://schemas.microsoft.com/office/powerpoint/2010/main" val="217400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10253926" flipH="1" flipV="1">
            <a:off x="4145599" y="897099"/>
            <a:ext cx="4509946" cy="2613517"/>
          </a:xfrm>
          <a:prstGeom prst="rect">
            <a:avLst/>
          </a:prstGeom>
          <a:solidFill>
            <a:srgbClr val="FFF2CC"/>
          </a:solidFill>
        </p:spPr>
      </p:pic>
      <p:pic>
        <p:nvPicPr>
          <p:cNvPr id="14" name="Picture 13">
            <a:extLst>
              <a:ext uri="{FF2B5EF4-FFF2-40B4-BE49-F238E27FC236}">
                <a16:creationId xmlns:a16="http://schemas.microsoft.com/office/drawing/2014/main" id="{654E60A0-716C-E032-7232-63512EAC0BAC}"/>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26206"/>
            <a:ext cx="938804" cy="1213702"/>
          </a:xfrm>
          <a:prstGeom prst="rect">
            <a:avLst/>
          </a:prstGeom>
        </p:spPr>
      </p:pic>
      <p:sp>
        <p:nvSpPr>
          <p:cNvPr id="2" name="Title 1"/>
          <p:cNvSpPr>
            <a:spLocks noGrp="1"/>
          </p:cNvSpPr>
          <p:nvPr>
            <p:ph type="title"/>
          </p:nvPr>
        </p:nvSpPr>
        <p:spPr>
          <a:xfrm>
            <a:off x="131819" y="290412"/>
            <a:ext cx="8167057" cy="784349"/>
          </a:xfrm>
        </p:spPr>
        <p:txBody>
          <a:bodyPr>
            <a:noAutofit/>
          </a:bodyPr>
          <a:lstStyle/>
          <a:p>
            <a:r>
              <a:rPr lang="en-US" sz="37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North 39</a:t>
            </a:r>
            <a:r>
              <a:rPr lang="en-US" sz="3700" baseline="300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th</a:t>
            </a:r>
            <a:r>
              <a:rPr lang="en-US" sz="37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Street and Airport Road, Roundabout</a:t>
            </a:r>
          </a:p>
        </p:txBody>
      </p:sp>
      <p:sp>
        <p:nvSpPr>
          <p:cNvPr id="7" name="TextBox 6"/>
          <p:cNvSpPr txBox="1"/>
          <p:nvPr/>
        </p:nvSpPr>
        <p:spPr>
          <a:xfrm>
            <a:off x="4789231" y="1310653"/>
            <a:ext cx="3648805" cy="1754326"/>
          </a:xfrm>
          <a:prstGeom prst="rect">
            <a:avLst/>
          </a:prstGeom>
          <a:noFill/>
        </p:spPr>
        <p:txBody>
          <a:bodyPr wrap="square" rtlCol="0">
            <a:spAutoFit/>
          </a:bodyPr>
          <a:lstStyle/>
          <a:p>
            <a:r>
              <a:rPr lang="en-US" sz="1800" b="0" i="0" u="none" strike="noStrike" baseline="0" dirty="0">
                <a:solidFill>
                  <a:srgbClr val="1F3863"/>
                </a:solidFill>
                <a:latin typeface="Verdana" panose="020B0604030504040204" pitchFamily="34" charset="0"/>
              </a:rPr>
              <a:t>Improve the intersection of North 39th Street and Airport Road by constructing a single-lane roundabout, with sidewalk and/or pathway adding curb and gutter. </a:t>
            </a:r>
            <a:endParaRPr lang="en-US"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rot="16200000">
            <a:off x="2980419" y="880201"/>
            <a:ext cx="3193168" cy="833104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 name="Picture 7">
            <a:extLst>
              <a:ext uri="{FF2B5EF4-FFF2-40B4-BE49-F238E27FC236}">
                <a16:creationId xmlns:a16="http://schemas.microsoft.com/office/drawing/2014/main" id="{2AE8E8FF-B49A-4659-E4F7-A7103B289F5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8000"/>
                    </a14:imgEffect>
                  </a14:imgLayer>
                </a14:imgProps>
              </a:ext>
              <a:ext uri="{28A0092B-C50C-407E-A947-70E740481C1C}">
                <a14:useLocalDpi xmlns:a14="http://schemas.microsoft.com/office/drawing/2010/main" val="0"/>
              </a:ext>
            </a:extLst>
          </a:blip>
          <a:srcRect l="-379" t="-278" r="583" b="278"/>
          <a:stretch/>
        </p:blipFill>
        <p:spPr>
          <a:xfrm>
            <a:off x="506302" y="3562622"/>
            <a:ext cx="8131398" cy="2997101"/>
          </a:xfrm>
          <a:prstGeom prst="rect">
            <a:avLst/>
          </a:prstGeom>
        </p:spPr>
      </p:pic>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586311" y="1310653"/>
            <a:ext cx="3563228" cy="1902595"/>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endPar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$5,268,000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$4,881,329</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14 of 16</a:t>
            </a:r>
          </a:p>
          <a:p>
            <a:pPr marL="0" indent="0">
              <a:lnSpc>
                <a:spcPct val="100000"/>
              </a:lnSpc>
              <a:buNone/>
            </a:pPr>
            <a:endParaRPr lang="en-US" sz="1800" dirty="0"/>
          </a:p>
        </p:txBody>
      </p:sp>
      <p:sp>
        <p:nvSpPr>
          <p:cNvPr id="15" name="TextBox 14">
            <a:extLst>
              <a:ext uri="{FF2B5EF4-FFF2-40B4-BE49-F238E27FC236}">
                <a16:creationId xmlns:a16="http://schemas.microsoft.com/office/drawing/2014/main" id="{6122AA26-1B11-30D4-CB5C-CC22A63E9E9C}"/>
              </a:ext>
            </a:extLst>
          </p:cNvPr>
          <p:cNvSpPr txBox="1"/>
          <p:nvPr/>
        </p:nvSpPr>
        <p:spPr>
          <a:xfrm>
            <a:off x="8300455" y="358458"/>
            <a:ext cx="537663"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78</a:t>
            </a:r>
          </a:p>
        </p:txBody>
      </p:sp>
      <p:sp>
        <p:nvSpPr>
          <p:cNvPr id="16" name="Rectangle 15">
            <a:extLst>
              <a:ext uri="{FF2B5EF4-FFF2-40B4-BE49-F238E27FC236}">
                <a16:creationId xmlns:a16="http://schemas.microsoft.com/office/drawing/2014/main" id="{A00732ED-300C-1793-EF12-05BA4EA4C073}"/>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spTree>
    <p:extLst>
      <p:ext uri="{BB962C8B-B14F-4D97-AF65-F5344CB8AC3E}">
        <p14:creationId xmlns:p14="http://schemas.microsoft.com/office/powerpoint/2010/main" val="2650230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73AE9D-4F35-D47C-97BD-658BCEE3E81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716369" flipV="1">
            <a:off x="4361694" y="900346"/>
            <a:ext cx="4554893" cy="2587909"/>
          </a:xfrm>
          <a:prstGeom prst="rect">
            <a:avLst/>
          </a:prstGeom>
          <a:solidFill>
            <a:srgbClr val="FFF2CC"/>
          </a:solidFill>
        </p:spPr>
      </p:pic>
      <p:pic>
        <p:nvPicPr>
          <p:cNvPr id="5" name="Picture 4">
            <a:extLst>
              <a:ext uri="{FF2B5EF4-FFF2-40B4-BE49-F238E27FC236}">
                <a16:creationId xmlns:a16="http://schemas.microsoft.com/office/drawing/2014/main" id="{8BE23C6D-D1BC-E2CE-3590-F2BA3A0EE35C}"/>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p:cNvSpPr>
            <a:spLocks noGrp="1"/>
          </p:cNvSpPr>
          <p:nvPr>
            <p:ph type="title"/>
          </p:nvPr>
        </p:nvSpPr>
        <p:spPr>
          <a:xfrm>
            <a:off x="149500" y="143030"/>
            <a:ext cx="6965284"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Madison Road and Ustick Road Intersection Improvements</a:t>
            </a:r>
          </a:p>
        </p:txBody>
      </p:sp>
      <p:sp>
        <p:nvSpPr>
          <p:cNvPr id="7" name="TextBox 6"/>
          <p:cNvSpPr txBox="1"/>
          <p:nvPr/>
        </p:nvSpPr>
        <p:spPr>
          <a:xfrm>
            <a:off x="5058843" y="1292286"/>
            <a:ext cx="3561282" cy="1923604"/>
          </a:xfrm>
          <a:prstGeom prst="rect">
            <a:avLst/>
          </a:prstGeom>
          <a:noFill/>
        </p:spPr>
        <p:txBody>
          <a:bodyPr wrap="square" rtlCol="0">
            <a:spAutoFit/>
          </a:bodyPr>
          <a:lstStyle/>
          <a:p>
            <a:pPr algn="l"/>
            <a:r>
              <a:rPr lang="en-US" sz="1700" b="0" i="0" u="none" strike="noStrike" baseline="0" dirty="0">
                <a:solidFill>
                  <a:srgbClr val="1F3864"/>
                </a:solidFill>
                <a:latin typeface="Verdana" panose="020B0604030504040204" pitchFamily="34" charset="0"/>
              </a:rPr>
              <a:t>Reconstruct the intersection of Ustick Road and Madison Road converting it from a stop-controlled four-way junction to a roundabout intersection with curb and gutter, landscape buffer and sidewalk/path.</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081E821-AA89-7073-EA60-F8C12EBD5A40}"/>
              </a:ext>
            </a:extLst>
          </p:cNvPr>
          <p:cNvSpPr/>
          <p:nvPr/>
        </p:nvSpPr>
        <p:spPr>
          <a:xfrm>
            <a:off x="1533236" y="3459611"/>
            <a:ext cx="5957453" cy="3194644"/>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893EC8C8-899D-6D71-374B-A947673E68D1}"/>
              </a:ext>
            </a:extLst>
          </p:cNvPr>
          <p:cNvSpPr>
            <a:spLocks noGrp="1"/>
          </p:cNvSpPr>
          <p:nvPr>
            <p:ph type="body" sz="quarter" idx="10"/>
          </p:nvPr>
        </p:nvSpPr>
        <p:spPr>
          <a:xfrm>
            <a:off x="343594" y="1362281"/>
            <a:ext cx="4131732" cy="184626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$7,712,000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$7,145,939</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13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C8772D70-BA73-7F5C-C9F9-4D0366B011A7}"/>
              </a:ext>
            </a:extLst>
          </p:cNvPr>
          <p:cNvSpPr txBox="1"/>
          <p:nvPr/>
        </p:nvSpPr>
        <p:spPr>
          <a:xfrm>
            <a:off x="8162212" y="365073"/>
            <a:ext cx="792825" cy="261610"/>
          </a:xfrm>
          <a:prstGeom prst="rect">
            <a:avLst/>
          </a:prstGeom>
          <a:noFill/>
        </p:spPr>
        <p:txBody>
          <a:bodyPr wrap="square">
            <a:spAutoFit/>
          </a:bodyPr>
          <a:lstStyle/>
          <a:p>
            <a:r>
              <a:rPr lang="en-US" sz="1100" b="1" dirty="0">
                <a:solidFill>
                  <a:srgbClr val="FF0000"/>
                </a:solidFill>
              </a:rPr>
              <a:t>  </a:t>
            </a:r>
            <a:r>
              <a:rPr lang="en-US" sz="1100" b="1" dirty="0">
                <a:solidFill>
                  <a:schemeClr val="accent5">
                    <a:lumMod val="50000"/>
                  </a:schemeClr>
                </a:solidFill>
              </a:rPr>
              <a:t>77.28</a:t>
            </a:r>
          </a:p>
        </p:txBody>
      </p:sp>
      <p:sp>
        <p:nvSpPr>
          <p:cNvPr id="15" name="Rectangle 14">
            <a:extLst>
              <a:ext uri="{FF2B5EF4-FFF2-40B4-BE49-F238E27FC236}">
                <a16:creationId xmlns:a16="http://schemas.microsoft.com/office/drawing/2014/main" id="{93FA251C-A70A-8A97-B144-72F1AD56604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00C29656-0041-964D-905C-96AB8F9EA5B0}"/>
              </a:ext>
            </a:extLst>
          </p:cNvPr>
          <p:cNvPicPr>
            <a:picLocks noChangeAspect="1"/>
          </p:cNvPicPr>
          <p:nvPr/>
        </p:nvPicPr>
        <p:blipFill>
          <a:blip r:embed="rId7">
            <a:extLst>
              <a:ext uri="{28A0092B-C50C-407E-A947-70E740481C1C}">
                <a14:useLocalDpi xmlns:a14="http://schemas.microsoft.com/office/drawing/2010/main" val="0"/>
              </a:ext>
            </a:extLst>
          </a:blip>
          <a:srcRect t="15095" b="2596"/>
          <a:stretch/>
        </p:blipFill>
        <p:spPr>
          <a:xfrm>
            <a:off x="1657346" y="3524250"/>
            <a:ext cx="5713151" cy="3086099"/>
          </a:xfrm>
          <a:prstGeom prst="rect">
            <a:avLst/>
          </a:prstGeom>
        </p:spPr>
      </p:pic>
    </p:spTree>
    <p:extLst>
      <p:ext uri="{BB962C8B-B14F-4D97-AF65-F5344CB8AC3E}">
        <p14:creationId xmlns:p14="http://schemas.microsoft.com/office/powerpoint/2010/main" val="2510678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70FB15-F205-C023-3794-1D9CE6DE1E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37B398-2C49-BBAA-C5E8-B67C43C621B1}"/>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44841">
            <a:off x="4134214" y="1000166"/>
            <a:ext cx="4415226" cy="2127603"/>
          </a:xfrm>
          <a:prstGeom prst="rect">
            <a:avLst/>
          </a:prstGeom>
          <a:solidFill>
            <a:srgbClr val="FFF2CC"/>
          </a:solidFill>
        </p:spPr>
      </p:pic>
      <p:sp>
        <p:nvSpPr>
          <p:cNvPr id="2" name="Title 1">
            <a:extLst>
              <a:ext uri="{FF2B5EF4-FFF2-40B4-BE49-F238E27FC236}">
                <a16:creationId xmlns:a16="http://schemas.microsoft.com/office/drawing/2014/main" id="{79CDC4AA-274B-B2DB-2176-1A327012591E}"/>
              </a:ext>
            </a:extLst>
          </p:cNvPr>
          <p:cNvSpPr>
            <a:spLocks noGrp="1"/>
          </p:cNvSpPr>
          <p:nvPr>
            <p:ph type="title"/>
          </p:nvPr>
        </p:nvSpPr>
        <p:spPr>
          <a:xfrm>
            <a:off x="162497" y="226217"/>
            <a:ext cx="7875418" cy="784349"/>
          </a:xfrm>
        </p:spPr>
        <p:txBody>
          <a:bodyPr>
            <a:normAutofit fontScale="90000"/>
          </a:bodyPr>
          <a:lstStyle/>
          <a:p>
            <a:r>
              <a:rPr lang="en-US" sz="4100" dirty="0">
                <a:solidFill>
                  <a:srgbClr val="374065"/>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Victory Road, Kings Road to Happy Valley Road Pavement Conditions</a:t>
            </a:r>
          </a:p>
        </p:txBody>
      </p:sp>
      <p:sp>
        <p:nvSpPr>
          <p:cNvPr id="7" name="TextBox 6">
            <a:extLst>
              <a:ext uri="{FF2B5EF4-FFF2-40B4-BE49-F238E27FC236}">
                <a16:creationId xmlns:a16="http://schemas.microsoft.com/office/drawing/2014/main" id="{1A2BEDD3-4A7E-0A3B-C321-E0D2990553EB}"/>
              </a:ext>
            </a:extLst>
          </p:cNvPr>
          <p:cNvSpPr txBox="1"/>
          <p:nvPr/>
        </p:nvSpPr>
        <p:spPr>
          <a:xfrm>
            <a:off x="4839221" y="1265375"/>
            <a:ext cx="3441834" cy="1200329"/>
          </a:xfrm>
          <a:prstGeom prst="rect">
            <a:avLst/>
          </a:prstGeom>
          <a:noFill/>
        </p:spPr>
        <p:txBody>
          <a:bodyPr wrap="square" rtlCol="0">
            <a:spAutoFit/>
          </a:bodyPr>
          <a:lstStyle/>
          <a:p>
            <a:pPr algn="l"/>
            <a:endParaRPr lang="en-US" sz="1800" b="0" i="0" u="none" strike="noStrike" baseline="0" dirty="0">
              <a:solidFill>
                <a:srgbClr val="000000"/>
              </a:solidFill>
              <a:latin typeface="Verdana" panose="020B0604030504040204" pitchFamily="34" charset="0"/>
            </a:endParaRPr>
          </a:p>
          <a:p>
            <a:r>
              <a:rPr lang="en-US" sz="1800" b="0" i="0" u="none" strike="noStrike" baseline="0" dirty="0">
                <a:solidFill>
                  <a:srgbClr val="1F3863"/>
                </a:solidFill>
                <a:latin typeface="Verdana" panose="020B0604030504040204" pitchFamily="34" charset="0"/>
              </a:rPr>
              <a:t>Re-pave the length on Victory Road from Kings Road to Happy Valley Road. </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EA3F6A03-FA28-6CEA-7EC2-9D1726151F7D}"/>
              </a:ext>
            </a:extLst>
          </p:cNvPr>
          <p:cNvSpPr/>
          <p:nvPr/>
        </p:nvSpPr>
        <p:spPr>
          <a:xfrm>
            <a:off x="1271882" y="3084949"/>
            <a:ext cx="6560551" cy="3703778"/>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8" name="Picture 7">
            <a:extLst>
              <a:ext uri="{FF2B5EF4-FFF2-40B4-BE49-F238E27FC236}">
                <a16:creationId xmlns:a16="http://schemas.microsoft.com/office/drawing/2014/main" id="{B2CF98E7-ACBA-2AD9-9F80-B78A4AD77C33}"/>
              </a:ext>
            </a:extLst>
          </p:cNvPr>
          <p:cNvPicPr>
            <a:picLocks noChangeAspect="1"/>
          </p:cNvPicPr>
          <p:nvPr/>
        </p:nvPicPr>
        <p:blipFill>
          <a:blip r:embed="rId5">
            <a:extLst>
              <a:ext uri="{28A0092B-C50C-407E-A947-70E740481C1C}">
                <a14:useLocalDpi xmlns:a14="http://schemas.microsoft.com/office/drawing/2010/main" val="0"/>
              </a:ext>
            </a:extLst>
          </a:blip>
          <a:srcRect t="13515" b="13515"/>
          <a:stretch/>
        </p:blipFill>
        <p:spPr>
          <a:xfrm>
            <a:off x="1366983" y="3159378"/>
            <a:ext cx="6378367" cy="3555458"/>
          </a:xfrm>
          <a:prstGeom prst="rect">
            <a:avLst/>
          </a:prstGeom>
        </p:spPr>
      </p:pic>
      <p:sp>
        <p:nvSpPr>
          <p:cNvPr id="10" name="Text Placeholder 4">
            <a:extLst>
              <a:ext uri="{FF2B5EF4-FFF2-40B4-BE49-F238E27FC236}">
                <a16:creationId xmlns:a16="http://schemas.microsoft.com/office/drawing/2014/main" id="{D9FD4C52-384E-9346-78FE-DBD1C19752E2}"/>
              </a:ext>
            </a:extLst>
          </p:cNvPr>
          <p:cNvSpPr>
            <a:spLocks noGrp="1"/>
          </p:cNvSpPr>
          <p:nvPr>
            <p:ph type="body" sz="quarter" idx="10"/>
          </p:nvPr>
        </p:nvSpPr>
        <p:spPr>
          <a:xfrm>
            <a:off x="719376" y="1236982"/>
            <a:ext cx="3339090" cy="170364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endParaRPr lang="en-US" sz="3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$579,552</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$537,012</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 of 16</a:t>
            </a:r>
          </a:p>
          <a:p>
            <a:pPr marL="0" indent="0">
              <a:lnSpc>
                <a:spcPct val="100000"/>
              </a:lnSpc>
              <a:buNone/>
            </a:pPr>
            <a:endParaRPr lang="en-US" sz="1800" dirty="0"/>
          </a:p>
        </p:txBody>
      </p:sp>
      <p:sp>
        <p:nvSpPr>
          <p:cNvPr id="11" name="TextBox 10">
            <a:extLst>
              <a:ext uri="{FF2B5EF4-FFF2-40B4-BE49-F238E27FC236}">
                <a16:creationId xmlns:a16="http://schemas.microsoft.com/office/drawing/2014/main" id="{6ABF5092-3428-B3D5-B9E8-6A608D2EC5FC}"/>
              </a:ext>
            </a:extLst>
          </p:cNvPr>
          <p:cNvSpPr txBox="1"/>
          <p:nvPr/>
        </p:nvSpPr>
        <p:spPr>
          <a:xfrm>
            <a:off x="5385510" y="5669752"/>
            <a:ext cx="854721" cy="230832"/>
          </a:xfrm>
          <a:prstGeom prst="rect">
            <a:avLst/>
          </a:prstGeom>
          <a:noFill/>
        </p:spPr>
        <p:txBody>
          <a:bodyPr wrap="none" rtlCol="0">
            <a:spAutoFit/>
          </a:bodyPr>
          <a:lstStyle/>
          <a:p>
            <a:r>
              <a:rPr lang="en-US" sz="900" b="1" dirty="0"/>
              <a:t>Victory Rd</a:t>
            </a:r>
          </a:p>
        </p:txBody>
      </p:sp>
      <p:pic>
        <p:nvPicPr>
          <p:cNvPr id="14" name="Picture 13">
            <a:extLst>
              <a:ext uri="{FF2B5EF4-FFF2-40B4-BE49-F238E27FC236}">
                <a16:creationId xmlns:a16="http://schemas.microsoft.com/office/drawing/2014/main" id="{A320F107-E731-9D80-3277-4A784EC0F1B6}"/>
              </a:ext>
            </a:extLst>
          </p:cNvPr>
          <p:cNvPicPr>
            <a:picLocks noChangeAspect="1"/>
          </p:cNvPicPr>
          <p:nvPr/>
        </p:nvPicPr>
        <p:blipFill>
          <a:blip r:embed="rId6">
            <a:extLst>
              <a:ext uri="{BEBA8EAE-BF5A-486C-A8C5-ECC9F3942E4B}">
                <a14:imgProps xmlns:a14="http://schemas.microsoft.com/office/drawing/2010/main">
                  <a14:imgLayer r:embed="rId7">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15" name="TextBox 14">
            <a:extLst>
              <a:ext uri="{FF2B5EF4-FFF2-40B4-BE49-F238E27FC236}">
                <a16:creationId xmlns:a16="http://schemas.microsoft.com/office/drawing/2014/main" id="{B3543C45-0CD2-A6A6-428A-437AB55B65A4}"/>
              </a:ext>
            </a:extLst>
          </p:cNvPr>
          <p:cNvSpPr txBox="1"/>
          <p:nvPr/>
        </p:nvSpPr>
        <p:spPr>
          <a:xfrm>
            <a:off x="8240393" y="346467"/>
            <a:ext cx="575815"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77</a:t>
            </a:r>
          </a:p>
        </p:txBody>
      </p:sp>
      <p:sp>
        <p:nvSpPr>
          <p:cNvPr id="16" name="Rectangle 15">
            <a:extLst>
              <a:ext uri="{FF2B5EF4-FFF2-40B4-BE49-F238E27FC236}">
                <a16:creationId xmlns:a16="http://schemas.microsoft.com/office/drawing/2014/main" id="{9DF24EF2-B151-3C18-4488-7F5F91DCC65F}"/>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spTree>
    <p:extLst>
      <p:ext uri="{BB962C8B-B14F-4D97-AF65-F5344CB8AC3E}">
        <p14:creationId xmlns:p14="http://schemas.microsoft.com/office/powerpoint/2010/main" val="3373016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D45DDD6-9411-14DD-028D-841451DE3A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362368-D9FA-02C4-E539-A294E022966E}"/>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89468">
            <a:off x="4151328" y="884658"/>
            <a:ext cx="4606285" cy="2755875"/>
          </a:xfrm>
          <a:prstGeom prst="rect">
            <a:avLst/>
          </a:prstGeom>
          <a:solidFill>
            <a:srgbClr val="FFF2CC"/>
          </a:solidFill>
        </p:spPr>
      </p:pic>
      <p:pic>
        <p:nvPicPr>
          <p:cNvPr id="5" name="Picture 4">
            <a:extLst>
              <a:ext uri="{FF2B5EF4-FFF2-40B4-BE49-F238E27FC236}">
                <a16:creationId xmlns:a16="http://schemas.microsoft.com/office/drawing/2014/main" id="{D8184272-1118-630C-D935-65378CE24EB5}"/>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B0050D51-F7B3-52D7-7589-A34F682C30BC}"/>
              </a:ext>
            </a:extLst>
          </p:cNvPr>
          <p:cNvSpPr>
            <a:spLocks noGrp="1"/>
          </p:cNvSpPr>
          <p:nvPr>
            <p:ph type="title"/>
          </p:nvPr>
        </p:nvSpPr>
        <p:spPr>
          <a:xfrm>
            <a:off x="149500" y="143030"/>
            <a:ext cx="8006498" cy="1095375"/>
          </a:xfrm>
        </p:spPr>
        <p:txBody>
          <a:bodyPr>
            <a:noAutofit/>
          </a:bodyPr>
          <a:lstStyle/>
          <a:p>
            <a:r>
              <a:rPr lang="en-US" sz="3700" dirty="0" err="1">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CanAda</a:t>
            </a:r>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Road and Ustick Road Signalized Intersection</a:t>
            </a:r>
          </a:p>
        </p:txBody>
      </p:sp>
      <p:sp>
        <p:nvSpPr>
          <p:cNvPr id="7" name="TextBox 6">
            <a:extLst>
              <a:ext uri="{FF2B5EF4-FFF2-40B4-BE49-F238E27FC236}">
                <a16:creationId xmlns:a16="http://schemas.microsoft.com/office/drawing/2014/main" id="{423952EF-2465-C82C-5EAC-8C3D1A3B6BA4}"/>
              </a:ext>
            </a:extLst>
          </p:cNvPr>
          <p:cNvSpPr txBox="1"/>
          <p:nvPr/>
        </p:nvSpPr>
        <p:spPr>
          <a:xfrm>
            <a:off x="4776175" y="1396184"/>
            <a:ext cx="3961423" cy="1661993"/>
          </a:xfrm>
          <a:prstGeom prst="rect">
            <a:avLst/>
          </a:prstGeom>
          <a:noFill/>
        </p:spPr>
        <p:txBody>
          <a:bodyPr wrap="square" rtlCol="0">
            <a:spAutoFit/>
          </a:bodyPr>
          <a:lstStyle/>
          <a:p>
            <a:pPr algn="l"/>
            <a:r>
              <a:rPr lang="en-US" sz="1700" b="0" i="0" u="none" strike="noStrike" baseline="0" dirty="0">
                <a:solidFill>
                  <a:srgbClr val="1F3864"/>
                </a:solidFill>
                <a:latin typeface="Verdana" panose="020B0604030504040204" pitchFamily="34" charset="0"/>
              </a:rPr>
              <a:t>Reconstruct the intersection of </a:t>
            </a:r>
            <a:r>
              <a:rPr lang="en-US" sz="1700" b="0" i="0" u="none" strike="noStrike" baseline="0" dirty="0" err="1">
                <a:solidFill>
                  <a:srgbClr val="1F3864"/>
                </a:solidFill>
                <a:latin typeface="Verdana" panose="020B0604030504040204" pitchFamily="34" charset="0"/>
              </a:rPr>
              <a:t>CanAda</a:t>
            </a:r>
            <a:r>
              <a:rPr lang="en-US" sz="1700" b="0" i="0" u="none" strike="noStrike" baseline="0" dirty="0">
                <a:solidFill>
                  <a:srgbClr val="1F3864"/>
                </a:solidFill>
                <a:latin typeface="Verdana" panose="020B0604030504040204" pitchFamily="34" charset="0"/>
              </a:rPr>
              <a:t> Road and Ustick Road to include additional travel lanes, curb and gutter, landscape buffer, sidewalk/path and a high-capacity traffic signal.</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67AE9C67-F842-E5A6-379D-9DBA288AC543}"/>
              </a:ext>
            </a:extLst>
          </p:cNvPr>
          <p:cNvSpPr/>
          <p:nvPr/>
        </p:nvSpPr>
        <p:spPr>
          <a:xfrm>
            <a:off x="1699490" y="3356199"/>
            <a:ext cx="5313239" cy="3370682"/>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4441B8E4-9FAC-36B4-FE19-1B7B106D981C}"/>
              </a:ext>
            </a:extLst>
          </p:cNvPr>
          <p:cNvSpPr>
            <a:spLocks noGrp="1"/>
          </p:cNvSpPr>
          <p:nvPr>
            <p:ph type="body" sz="quarter" idx="10"/>
          </p:nvPr>
        </p:nvSpPr>
        <p:spPr>
          <a:xfrm>
            <a:off x="589118" y="1392827"/>
            <a:ext cx="3419819" cy="1692125"/>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fontScale="92500"/>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a:t>
            </a:r>
            <a:r>
              <a:rPr lang="en-US" sz="1100" dirty="0">
                <a:solidFill>
                  <a:srgbClr val="7F6000"/>
                </a:solidFill>
                <a:latin typeface="Ebrima" panose="02000000000000000000" pitchFamily="2" charset="0"/>
                <a:ea typeface="Ebrima" panose="02000000000000000000" pitchFamily="2" charset="0"/>
                <a:cs typeface="Ebrima" panose="02000000000000000000" pitchFamily="2" charset="0"/>
              </a:rPr>
              <a:t>Competitive</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$19,945,000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$18,481,037</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EF03D5CA-E3B5-B871-45BA-4B45F279D306}"/>
              </a:ext>
            </a:extLst>
          </p:cNvPr>
          <p:cNvSpPr txBox="1"/>
          <p:nvPr/>
        </p:nvSpPr>
        <p:spPr>
          <a:xfrm>
            <a:off x="8251588" y="365073"/>
            <a:ext cx="708762" cy="261610"/>
          </a:xfrm>
          <a:prstGeom prst="rect">
            <a:avLst/>
          </a:prstGeom>
          <a:noFill/>
        </p:spPr>
        <p:txBody>
          <a:bodyPr wrap="square">
            <a:spAutoFit/>
          </a:bodyPr>
          <a:lstStyle/>
          <a:p>
            <a:r>
              <a:rPr lang="en-US" sz="1100" b="1" dirty="0">
                <a:solidFill>
                  <a:schemeClr val="accent5">
                    <a:lumMod val="50000"/>
                  </a:schemeClr>
                </a:solidFill>
              </a:rPr>
              <a:t>75.28</a:t>
            </a:r>
          </a:p>
        </p:txBody>
      </p:sp>
      <p:sp>
        <p:nvSpPr>
          <p:cNvPr id="15" name="Rectangle 14">
            <a:extLst>
              <a:ext uri="{FF2B5EF4-FFF2-40B4-BE49-F238E27FC236}">
                <a16:creationId xmlns:a16="http://schemas.microsoft.com/office/drawing/2014/main" id="{D5CA100F-4076-C9E4-D519-EFC33736BF7A}"/>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E7C1FFA1-8C86-3693-5804-B38E2B6C5854}"/>
              </a:ext>
            </a:extLst>
          </p:cNvPr>
          <p:cNvPicPr>
            <a:picLocks noChangeAspect="1"/>
          </p:cNvPicPr>
          <p:nvPr/>
        </p:nvPicPr>
        <p:blipFill>
          <a:blip r:embed="rId7">
            <a:extLst>
              <a:ext uri="{28A0092B-C50C-407E-A947-70E740481C1C}">
                <a14:useLocalDpi xmlns:a14="http://schemas.microsoft.com/office/drawing/2010/main" val="0"/>
              </a:ext>
            </a:extLst>
          </a:blip>
          <a:srcRect l="1113" r="1113"/>
          <a:stretch/>
        </p:blipFill>
        <p:spPr>
          <a:xfrm>
            <a:off x="1777001" y="3433424"/>
            <a:ext cx="5159507" cy="3215122"/>
          </a:xfrm>
          <a:prstGeom prst="rect">
            <a:avLst/>
          </a:prstGeom>
        </p:spPr>
      </p:pic>
    </p:spTree>
    <p:extLst>
      <p:ext uri="{BB962C8B-B14F-4D97-AF65-F5344CB8AC3E}">
        <p14:creationId xmlns:p14="http://schemas.microsoft.com/office/powerpoint/2010/main" val="1336921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91FEA2-601C-27D2-4FD3-AF7F644ED9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E2858A-F6DE-CE89-042D-6FCDCE53E95D}"/>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89468">
            <a:off x="4292768" y="714667"/>
            <a:ext cx="4531214" cy="2862322"/>
          </a:xfrm>
          <a:prstGeom prst="rect">
            <a:avLst/>
          </a:prstGeom>
          <a:solidFill>
            <a:srgbClr val="FFF2CC"/>
          </a:solidFill>
        </p:spPr>
      </p:pic>
      <p:pic>
        <p:nvPicPr>
          <p:cNvPr id="5" name="Picture 4">
            <a:extLst>
              <a:ext uri="{FF2B5EF4-FFF2-40B4-BE49-F238E27FC236}">
                <a16:creationId xmlns:a16="http://schemas.microsoft.com/office/drawing/2014/main" id="{0F2A8086-6601-FCF4-3025-742F0A81FD5E}"/>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E4F6B32B-37AE-5810-6055-49A7A8BF7C50}"/>
              </a:ext>
            </a:extLst>
          </p:cNvPr>
          <p:cNvSpPr>
            <a:spLocks noGrp="1"/>
          </p:cNvSpPr>
          <p:nvPr>
            <p:ph type="title"/>
          </p:nvPr>
        </p:nvSpPr>
        <p:spPr>
          <a:xfrm>
            <a:off x="149500" y="143030"/>
            <a:ext cx="6394913"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Prescott Lane and Ustick Road Signalized Intersection</a:t>
            </a:r>
          </a:p>
        </p:txBody>
      </p:sp>
      <p:sp>
        <p:nvSpPr>
          <p:cNvPr id="7" name="TextBox 6">
            <a:extLst>
              <a:ext uri="{FF2B5EF4-FFF2-40B4-BE49-F238E27FC236}">
                <a16:creationId xmlns:a16="http://schemas.microsoft.com/office/drawing/2014/main" id="{8D7022F7-1126-243D-ED5B-84E70819CE85}"/>
              </a:ext>
            </a:extLst>
          </p:cNvPr>
          <p:cNvSpPr txBox="1"/>
          <p:nvPr/>
        </p:nvSpPr>
        <p:spPr>
          <a:xfrm>
            <a:off x="5032900" y="1385576"/>
            <a:ext cx="3453876" cy="1661993"/>
          </a:xfrm>
          <a:prstGeom prst="rect">
            <a:avLst/>
          </a:prstGeom>
          <a:noFill/>
        </p:spPr>
        <p:txBody>
          <a:bodyPr wrap="square" rtlCol="0">
            <a:spAutoFit/>
          </a:bodyPr>
          <a:lstStyle/>
          <a:p>
            <a:pPr algn="l"/>
            <a:r>
              <a:rPr lang="en-US" sz="1700" b="0" i="0" u="none" strike="noStrike" baseline="0" dirty="0">
                <a:solidFill>
                  <a:srgbClr val="1F3864"/>
                </a:solidFill>
                <a:latin typeface="Verdana" panose="020B0604030504040204" pitchFamily="34" charset="0"/>
              </a:rPr>
              <a:t>Reconstruct the intersection of Ustick Road and Prescott Lane, converting it from a one-way stop at Prescott to a signalized traffic system with lighting and a wide pathway.</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F25A407A-4439-37DB-2D3D-B0FD0ADD654F}"/>
              </a:ext>
            </a:extLst>
          </p:cNvPr>
          <p:cNvSpPr/>
          <p:nvPr/>
        </p:nvSpPr>
        <p:spPr>
          <a:xfrm>
            <a:off x="1699490" y="3356199"/>
            <a:ext cx="5313239" cy="3370682"/>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ADE62109-C41F-48A8-412F-E1436FE7911B}"/>
              </a:ext>
            </a:extLst>
          </p:cNvPr>
          <p:cNvSpPr>
            <a:spLocks noGrp="1"/>
          </p:cNvSpPr>
          <p:nvPr>
            <p:ph type="body" sz="quarter" idx="10"/>
          </p:nvPr>
        </p:nvSpPr>
        <p:spPr>
          <a:xfrm>
            <a:off x="589118" y="1392827"/>
            <a:ext cx="3419819" cy="1692125"/>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lnSpcReduction="10000"/>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$5,757,000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$5,334,436</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12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07041598-2E11-4E8E-A4A3-D43BB1C3FBA0}"/>
              </a:ext>
            </a:extLst>
          </p:cNvPr>
          <p:cNvSpPr txBox="1"/>
          <p:nvPr/>
        </p:nvSpPr>
        <p:spPr>
          <a:xfrm>
            <a:off x="8134468" y="336498"/>
            <a:ext cx="938804" cy="307777"/>
          </a:xfrm>
          <a:prstGeom prst="rect">
            <a:avLst/>
          </a:prstGeom>
          <a:noFill/>
        </p:spPr>
        <p:txBody>
          <a:bodyPr wrap="square">
            <a:spAutoFit/>
          </a:bodyPr>
          <a:lstStyle/>
          <a:p>
            <a:r>
              <a:rPr lang="en-US" sz="1400" dirty="0">
                <a:solidFill>
                  <a:srgbClr val="FF0000"/>
                </a:solidFill>
              </a:rPr>
              <a:t>  </a:t>
            </a:r>
            <a:r>
              <a:rPr lang="en-US" sz="1100" b="1" dirty="0">
                <a:solidFill>
                  <a:schemeClr val="accent5">
                    <a:lumMod val="50000"/>
                  </a:schemeClr>
                </a:solidFill>
              </a:rPr>
              <a:t>75.28</a:t>
            </a:r>
          </a:p>
        </p:txBody>
      </p:sp>
      <p:sp>
        <p:nvSpPr>
          <p:cNvPr id="15" name="Rectangle 14">
            <a:extLst>
              <a:ext uri="{FF2B5EF4-FFF2-40B4-BE49-F238E27FC236}">
                <a16:creationId xmlns:a16="http://schemas.microsoft.com/office/drawing/2014/main" id="{8CBE5C8F-89B3-6768-9E5B-17F3D969B7C6}"/>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2BD377B3-A183-6A3F-355C-FD319B5FB7DB}"/>
              </a:ext>
            </a:extLst>
          </p:cNvPr>
          <p:cNvPicPr>
            <a:picLocks noChangeAspect="1"/>
          </p:cNvPicPr>
          <p:nvPr/>
        </p:nvPicPr>
        <p:blipFill>
          <a:blip r:embed="rId7">
            <a:extLst>
              <a:ext uri="{28A0092B-C50C-407E-A947-70E740481C1C}">
                <a14:useLocalDpi xmlns:a14="http://schemas.microsoft.com/office/drawing/2010/main" val="0"/>
              </a:ext>
            </a:extLst>
          </a:blip>
          <a:srcRect t="-22" b="17678"/>
          <a:stretch/>
        </p:blipFill>
        <p:spPr>
          <a:xfrm>
            <a:off x="1777001" y="3433424"/>
            <a:ext cx="5159507" cy="3215122"/>
          </a:xfrm>
          <a:prstGeom prst="rect">
            <a:avLst/>
          </a:prstGeom>
        </p:spPr>
      </p:pic>
    </p:spTree>
    <p:extLst>
      <p:ext uri="{BB962C8B-B14F-4D97-AF65-F5344CB8AC3E}">
        <p14:creationId xmlns:p14="http://schemas.microsoft.com/office/powerpoint/2010/main" val="4024281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CDE9CA-5045-C51D-17E6-ACC13849D4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D57A61-9D14-5E69-BDCB-A75E206EABB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80771">
            <a:off x="4535512" y="3431721"/>
            <a:ext cx="4377291" cy="3241551"/>
          </a:xfrm>
          <a:prstGeom prst="rect">
            <a:avLst/>
          </a:prstGeom>
          <a:solidFill>
            <a:srgbClr val="FFF2CC"/>
          </a:solidFill>
        </p:spPr>
      </p:pic>
      <p:pic>
        <p:nvPicPr>
          <p:cNvPr id="5" name="Picture 4">
            <a:extLst>
              <a:ext uri="{FF2B5EF4-FFF2-40B4-BE49-F238E27FC236}">
                <a16:creationId xmlns:a16="http://schemas.microsoft.com/office/drawing/2014/main" id="{372AD941-923D-9510-3246-E0703216CB3A}"/>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B5547249-5B20-9308-4FBE-3EE2BB0460AA}"/>
              </a:ext>
            </a:extLst>
          </p:cNvPr>
          <p:cNvSpPr>
            <a:spLocks noGrp="1"/>
          </p:cNvSpPr>
          <p:nvPr>
            <p:ph type="title"/>
          </p:nvPr>
        </p:nvSpPr>
        <p:spPr>
          <a:xfrm>
            <a:off x="149500" y="143030"/>
            <a:ext cx="7598837"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Midland Boulevard and Marketplace Safety Improvements</a:t>
            </a:r>
          </a:p>
        </p:txBody>
      </p:sp>
      <p:sp>
        <p:nvSpPr>
          <p:cNvPr id="7" name="TextBox 6">
            <a:extLst>
              <a:ext uri="{FF2B5EF4-FFF2-40B4-BE49-F238E27FC236}">
                <a16:creationId xmlns:a16="http://schemas.microsoft.com/office/drawing/2014/main" id="{ED539825-87A8-F7C5-35A9-A87927857EC1}"/>
              </a:ext>
            </a:extLst>
          </p:cNvPr>
          <p:cNvSpPr txBox="1"/>
          <p:nvPr/>
        </p:nvSpPr>
        <p:spPr>
          <a:xfrm>
            <a:off x="4969536" y="3905249"/>
            <a:ext cx="4042107" cy="2308324"/>
          </a:xfrm>
          <a:prstGeom prst="rect">
            <a:avLst/>
          </a:prstGeom>
          <a:noFill/>
        </p:spPr>
        <p:txBody>
          <a:bodyPr wrap="square" rtlCol="0">
            <a:spAutoFit/>
          </a:bodyPr>
          <a:lstStyle/>
          <a:p>
            <a:r>
              <a:rPr lang="en-US" sz="1600" b="0" i="0" u="none" strike="noStrike" baseline="0" dirty="0">
                <a:solidFill>
                  <a:srgbClr val="1F3863"/>
                </a:solidFill>
                <a:latin typeface="Verdana" panose="020B0604030504040204" pitchFamily="34" charset="0"/>
              </a:rPr>
              <a:t>Update the intersection of Midland Boulevard and North Marketplace Boulevard to include safety improvements of installing a center median on Marketplace Boulevard (east of the actual intersecting roads) and widening of the roadway at the east and west legs of the intersection for additional capacity. </a:t>
            </a:r>
            <a:endParaRPr lang="en-US" sz="16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F75DBCDC-DA74-7231-CA2C-0000407B45F4}"/>
              </a:ext>
            </a:extLst>
          </p:cNvPr>
          <p:cNvSpPr/>
          <p:nvPr/>
        </p:nvSpPr>
        <p:spPr>
          <a:xfrm>
            <a:off x="323850" y="1238405"/>
            <a:ext cx="4224093" cy="5423643"/>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D071538D-A661-FB07-AA17-5E63C40A9E7A}"/>
              </a:ext>
            </a:extLst>
          </p:cNvPr>
          <p:cNvSpPr>
            <a:spLocks noGrp="1"/>
          </p:cNvSpPr>
          <p:nvPr>
            <p:ph type="body" sz="quarter" idx="10"/>
          </p:nvPr>
        </p:nvSpPr>
        <p:spPr>
          <a:xfrm>
            <a:off x="5148267" y="1460350"/>
            <a:ext cx="3419819" cy="184626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$4,650,527</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$4,309,178</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806DF5E8-41A8-6AB9-34E7-220F34729ABC}"/>
              </a:ext>
            </a:extLst>
          </p:cNvPr>
          <p:cNvSpPr txBox="1"/>
          <p:nvPr/>
        </p:nvSpPr>
        <p:spPr>
          <a:xfrm>
            <a:off x="8237325" y="346023"/>
            <a:ext cx="597355"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74</a:t>
            </a:r>
          </a:p>
        </p:txBody>
      </p:sp>
      <p:sp>
        <p:nvSpPr>
          <p:cNvPr id="15" name="Rectangle 14">
            <a:extLst>
              <a:ext uri="{FF2B5EF4-FFF2-40B4-BE49-F238E27FC236}">
                <a16:creationId xmlns:a16="http://schemas.microsoft.com/office/drawing/2014/main" id="{463A451E-C8C0-8A42-1285-FEE4CF9A8A05}"/>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B9F78A71-C758-8FAC-64D4-30C70C67CFC2}"/>
              </a:ext>
            </a:extLst>
          </p:cNvPr>
          <p:cNvPicPr>
            <a:picLocks noChangeAspect="1"/>
          </p:cNvPicPr>
          <p:nvPr/>
        </p:nvPicPr>
        <p:blipFill>
          <a:blip r:embed="rId7">
            <a:extLst>
              <a:ext uri="{28A0092B-C50C-407E-A947-70E740481C1C}">
                <a14:useLocalDpi xmlns:a14="http://schemas.microsoft.com/office/drawing/2010/main" val="0"/>
              </a:ext>
            </a:extLst>
          </a:blip>
          <a:srcRect t="28452" b="40"/>
          <a:stretch/>
        </p:blipFill>
        <p:spPr>
          <a:xfrm>
            <a:off x="419100" y="1323974"/>
            <a:ext cx="4039051" cy="2581275"/>
          </a:xfrm>
          <a:prstGeom prst="rect">
            <a:avLst/>
          </a:prstGeom>
        </p:spPr>
      </p:pic>
      <p:pic>
        <p:nvPicPr>
          <p:cNvPr id="4" name="Picture 3">
            <a:extLst>
              <a:ext uri="{FF2B5EF4-FFF2-40B4-BE49-F238E27FC236}">
                <a16:creationId xmlns:a16="http://schemas.microsoft.com/office/drawing/2014/main" id="{3387893B-5D25-7A0F-64F8-34B1F6FF4CB6}"/>
              </a:ext>
            </a:extLst>
          </p:cNvPr>
          <p:cNvPicPr>
            <a:picLocks noChangeAspect="1"/>
          </p:cNvPicPr>
          <p:nvPr/>
        </p:nvPicPr>
        <p:blipFill>
          <a:blip r:embed="rId8">
            <a:extLst>
              <a:ext uri="{28A0092B-C50C-407E-A947-70E740481C1C}">
                <a14:useLocalDpi xmlns:a14="http://schemas.microsoft.com/office/drawing/2010/main" val="0"/>
              </a:ext>
            </a:extLst>
          </a:blip>
          <a:srcRect t="6084" b="19764"/>
          <a:stretch/>
        </p:blipFill>
        <p:spPr>
          <a:xfrm>
            <a:off x="428625" y="3990976"/>
            <a:ext cx="4039051" cy="2581276"/>
          </a:xfrm>
          <a:prstGeom prst="rect">
            <a:avLst/>
          </a:prstGeom>
        </p:spPr>
      </p:pic>
    </p:spTree>
    <p:extLst>
      <p:ext uri="{BB962C8B-B14F-4D97-AF65-F5344CB8AC3E}">
        <p14:creationId xmlns:p14="http://schemas.microsoft.com/office/powerpoint/2010/main" val="1726803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CDE9CA-5045-C51D-17E6-ACC13849D4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D57A61-9D14-5E69-BDCB-A75E206EABB4}"/>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80771">
            <a:off x="4540459" y="3586831"/>
            <a:ext cx="4377291" cy="3086283"/>
          </a:xfrm>
          <a:prstGeom prst="rect">
            <a:avLst/>
          </a:prstGeom>
          <a:solidFill>
            <a:srgbClr val="FFF2CC"/>
          </a:solidFill>
        </p:spPr>
      </p:pic>
      <p:pic>
        <p:nvPicPr>
          <p:cNvPr id="5" name="Picture 4">
            <a:extLst>
              <a:ext uri="{FF2B5EF4-FFF2-40B4-BE49-F238E27FC236}">
                <a16:creationId xmlns:a16="http://schemas.microsoft.com/office/drawing/2014/main" id="{372AD941-923D-9510-3246-E0703216CB3A}"/>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B5547249-5B20-9308-4FBE-3EE2BB0460AA}"/>
              </a:ext>
            </a:extLst>
          </p:cNvPr>
          <p:cNvSpPr>
            <a:spLocks noGrp="1"/>
          </p:cNvSpPr>
          <p:nvPr>
            <p:ph type="title"/>
          </p:nvPr>
        </p:nvSpPr>
        <p:spPr>
          <a:xfrm>
            <a:off x="149500" y="143030"/>
            <a:ext cx="7598837"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Midland Boulevard and Davis Avenue Signalized Intersection</a:t>
            </a:r>
          </a:p>
        </p:txBody>
      </p:sp>
      <p:sp>
        <p:nvSpPr>
          <p:cNvPr id="7" name="TextBox 6">
            <a:extLst>
              <a:ext uri="{FF2B5EF4-FFF2-40B4-BE49-F238E27FC236}">
                <a16:creationId xmlns:a16="http://schemas.microsoft.com/office/drawing/2014/main" id="{ED539825-87A8-F7C5-35A9-A87927857EC1}"/>
              </a:ext>
            </a:extLst>
          </p:cNvPr>
          <p:cNvSpPr txBox="1"/>
          <p:nvPr/>
        </p:nvSpPr>
        <p:spPr>
          <a:xfrm>
            <a:off x="5132840" y="4168170"/>
            <a:ext cx="3403162" cy="1923604"/>
          </a:xfrm>
          <a:prstGeom prst="rect">
            <a:avLst/>
          </a:prstGeom>
          <a:noFill/>
        </p:spPr>
        <p:txBody>
          <a:bodyPr wrap="square" rtlCol="0">
            <a:spAutoFit/>
          </a:bodyPr>
          <a:lstStyle/>
          <a:p>
            <a:r>
              <a:rPr lang="en-US" sz="1700" b="0" i="0" u="none" strike="noStrike" baseline="0" dirty="0">
                <a:solidFill>
                  <a:srgbClr val="1F3863"/>
                </a:solidFill>
                <a:latin typeface="Verdana" panose="020B0604030504040204" pitchFamily="34" charset="0"/>
              </a:rPr>
              <a:t>Reconstruct the intersection of Midland Boulevard and Davis Avenue to include paved travel lanes in each direction, curb and gutter, landscape buffer, sidewalk/path, and a signal. </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F75DBCDC-DA74-7231-CA2C-0000407B45F4}"/>
              </a:ext>
            </a:extLst>
          </p:cNvPr>
          <p:cNvSpPr/>
          <p:nvPr/>
        </p:nvSpPr>
        <p:spPr>
          <a:xfrm>
            <a:off x="553459" y="1330672"/>
            <a:ext cx="3994484" cy="533137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D071538D-A661-FB07-AA17-5E63C40A9E7A}"/>
              </a:ext>
            </a:extLst>
          </p:cNvPr>
          <p:cNvSpPr>
            <a:spLocks noGrp="1"/>
          </p:cNvSpPr>
          <p:nvPr>
            <p:ph type="body" sz="quarter" idx="10"/>
          </p:nvPr>
        </p:nvSpPr>
        <p:spPr>
          <a:xfrm>
            <a:off x="5148267" y="1555600"/>
            <a:ext cx="3419819" cy="184626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$4,774,000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$4,423,588</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7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806DF5E8-41A8-6AB9-34E7-220F34729ABC}"/>
              </a:ext>
            </a:extLst>
          </p:cNvPr>
          <p:cNvSpPr txBox="1"/>
          <p:nvPr/>
        </p:nvSpPr>
        <p:spPr>
          <a:xfrm>
            <a:off x="8237325" y="346023"/>
            <a:ext cx="597355" cy="307777"/>
          </a:xfrm>
          <a:prstGeom prst="rect">
            <a:avLst/>
          </a:prstGeom>
          <a:noFill/>
        </p:spPr>
        <p:txBody>
          <a:bodyPr wrap="square">
            <a:spAutoFit/>
          </a:bodyPr>
          <a:lstStyle/>
          <a:p>
            <a:r>
              <a:rPr lang="en-US" sz="1400" dirty="0">
                <a:solidFill>
                  <a:srgbClr val="FF0000"/>
                </a:solidFill>
              </a:rPr>
              <a:t>  </a:t>
            </a:r>
            <a:r>
              <a:rPr lang="en-US" sz="1300" b="1" dirty="0">
                <a:solidFill>
                  <a:schemeClr val="accent5">
                    <a:lumMod val="50000"/>
                  </a:schemeClr>
                </a:solidFill>
              </a:rPr>
              <a:t>73</a:t>
            </a:r>
          </a:p>
        </p:txBody>
      </p:sp>
      <p:sp>
        <p:nvSpPr>
          <p:cNvPr id="15" name="Rectangle 14">
            <a:extLst>
              <a:ext uri="{FF2B5EF4-FFF2-40B4-BE49-F238E27FC236}">
                <a16:creationId xmlns:a16="http://schemas.microsoft.com/office/drawing/2014/main" id="{463A451E-C8C0-8A42-1285-FEE4CF9A8A05}"/>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B9F78A71-C758-8FAC-64D4-30C70C67CFC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13000"/>
                    </a14:imgEffect>
                  </a14:imgLayer>
                </a14:imgProps>
              </a:ext>
              <a:ext uri="{28A0092B-C50C-407E-A947-70E740481C1C}">
                <a14:useLocalDpi xmlns:a14="http://schemas.microsoft.com/office/drawing/2010/main" val="0"/>
              </a:ext>
            </a:extLst>
          </a:blip>
          <a:srcRect t="425" b="595"/>
          <a:stretch/>
        </p:blipFill>
        <p:spPr>
          <a:xfrm>
            <a:off x="665506" y="1412731"/>
            <a:ext cx="3783120" cy="5156512"/>
          </a:xfrm>
          <a:prstGeom prst="rect">
            <a:avLst/>
          </a:prstGeom>
        </p:spPr>
      </p:pic>
    </p:spTree>
    <p:extLst>
      <p:ext uri="{BB962C8B-B14F-4D97-AF65-F5344CB8AC3E}">
        <p14:creationId xmlns:p14="http://schemas.microsoft.com/office/powerpoint/2010/main" val="3827095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66B8186-0DD4-028D-597B-0B6182ABD9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F69F7B-ADF8-6551-5DFB-C7F42CCCA2F6}"/>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187194">
            <a:off x="4452792" y="777638"/>
            <a:ext cx="4270540" cy="2491370"/>
          </a:xfrm>
          <a:prstGeom prst="rect">
            <a:avLst/>
          </a:prstGeom>
          <a:solidFill>
            <a:srgbClr val="FFF2CC"/>
          </a:solidFill>
        </p:spPr>
      </p:pic>
      <p:pic>
        <p:nvPicPr>
          <p:cNvPr id="5" name="Picture 4">
            <a:extLst>
              <a:ext uri="{FF2B5EF4-FFF2-40B4-BE49-F238E27FC236}">
                <a16:creationId xmlns:a16="http://schemas.microsoft.com/office/drawing/2014/main" id="{472FDD3B-2A0D-3115-928A-0276C8096946}"/>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CA8656F7-E8E0-A8D5-9A21-8B26F9B7A98F}"/>
              </a:ext>
            </a:extLst>
          </p:cNvPr>
          <p:cNvSpPr>
            <a:spLocks noGrp="1"/>
          </p:cNvSpPr>
          <p:nvPr>
            <p:ph type="title"/>
          </p:nvPr>
        </p:nvSpPr>
        <p:spPr>
          <a:xfrm>
            <a:off x="193148" y="130380"/>
            <a:ext cx="8021599"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Ustick Road and North Franklin Boulevard Signalized Intersection</a:t>
            </a:r>
          </a:p>
        </p:txBody>
      </p:sp>
      <p:sp>
        <p:nvSpPr>
          <p:cNvPr id="7" name="TextBox 6">
            <a:extLst>
              <a:ext uri="{FF2B5EF4-FFF2-40B4-BE49-F238E27FC236}">
                <a16:creationId xmlns:a16="http://schemas.microsoft.com/office/drawing/2014/main" id="{3045D1E4-C15D-A2E3-34FC-466645D47CBA}"/>
              </a:ext>
            </a:extLst>
          </p:cNvPr>
          <p:cNvSpPr txBox="1"/>
          <p:nvPr/>
        </p:nvSpPr>
        <p:spPr>
          <a:xfrm>
            <a:off x="4860056" y="936544"/>
            <a:ext cx="4174836" cy="2031325"/>
          </a:xfrm>
          <a:prstGeom prst="rect">
            <a:avLst/>
          </a:prstGeom>
          <a:noFill/>
        </p:spPr>
        <p:txBody>
          <a:bodyPr wrap="square" rtlCol="0">
            <a:spAutoFit/>
          </a:bodyPr>
          <a:lstStyle/>
          <a:p>
            <a:pPr algn="l"/>
            <a:endParaRPr lang="en-US" sz="1800" b="0" i="0" u="none" strike="noStrike" baseline="0" dirty="0">
              <a:solidFill>
                <a:srgbClr val="000000"/>
              </a:solidFill>
              <a:latin typeface="Verdana" panose="020B0604030504040204" pitchFamily="34" charset="0"/>
            </a:endParaRPr>
          </a:p>
          <a:p>
            <a:pPr algn="l"/>
            <a:r>
              <a:rPr lang="en-US" sz="1800" b="0" i="0" u="none" strike="noStrike" baseline="0" dirty="0">
                <a:solidFill>
                  <a:srgbClr val="1F3864"/>
                </a:solidFill>
                <a:latin typeface="Verdana" panose="020B0604030504040204" pitchFamily="34" charset="0"/>
              </a:rPr>
              <a:t>Reconstruct the intersection of Ustick Road and North Franklin Boulevard to include additional travel lanes, curb and gutter, landscape buffer, sidewalk/path, and a signal.</a:t>
            </a:r>
            <a:endParaRPr lang="en-US" dirty="0">
              <a:solidFill>
                <a:srgbClr val="374065"/>
              </a:solidFill>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CA104E25-788C-C126-2A83-908CCFA30D6C}"/>
              </a:ext>
            </a:extLst>
          </p:cNvPr>
          <p:cNvSpPr/>
          <p:nvPr/>
        </p:nvSpPr>
        <p:spPr>
          <a:xfrm>
            <a:off x="1856511" y="3050813"/>
            <a:ext cx="5569527" cy="3693785"/>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2D04F2D6-EE09-0714-E576-63DFEFD34F86}"/>
              </a:ext>
            </a:extLst>
          </p:cNvPr>
          <p:cNvSpPr>
            <a:spLocks noGrp="1"/>
          </p:cNvSpPr>
          <p:nvPr>
            <p:ph type="body" sz="quarter" idx="10"/>
          </p:nvPr>
        </p:nvSpPr>
        <p:spPr>
          <a:xfrm>
            <a:off x="621727" y="1299168"/>
            <a:ext cx="3950273" cy="1650230"/>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 </a:t>
            </a:r>
            <a:r>
              <a:rPr lang="en-US" sz="1200" dirty="0">
                <a:solidFill>
                  <a:srgbClr val="7F6000"/>
                </a:solidFill>
                <a:latin typeface="Ebrima" panose="02000000000000000000" pitchFamily="2" charset="0"/>
                <a:ea typeface="Ebrima" panose="02000000000000000000" pitchFamily="2" charset="0"/>
                <a:cs typeface="Ebrima" panose="02000000000000000000" pitchFamily="2" charset="0"/>
              </a:rPr>
              <a:t>Competitive</a:t>
            </a:r>
            <a:endPar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endParaRP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$5,621,481</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$5,208,864</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chemeClr val="accent4">
                    <a:lumMod val="50000"/>
                  </a:schemeClr>
                </a:solidFill>
                <a:latin typeface="Ebrima" panose="02000000000000000000" pitchFamily="2" charset="0"/>
                <a:ea typeface="Ebrima" panose="02000000000000000000" pitchFamily="2" charset="0"/>
                <a:cs typeface="Ebrima" panose="02000000000000000000" pitchFamily="2" charset="0"/>
              </a:rPr>
              <a:t>3</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8C623A14-2EBD-F29B-A117-027156D08D3F}"/>
              </a:ext>
            </a:extLst>
          </p:cNvPr>
          <p:cNvSpPr txBox="1"/>
          <p:nvPr/>
        </p:nvSpPr>
        <p:spPr>
          <a:xfrm>
            <a:off x="8123428" y="337758"/>
            <a:ext cx="824049" cy="307777"/>
          </a:xfrm>
          <a:prstGeom prst="rect">
            <a:avLst/>
          </a:prstGeom>
          <a:noFill/>
        </p:spPr>
        <p:txBody>
          <a:bodyPr wrap="square">
            <a:spAutoFit/>
          </a:bodyPr>
          <a:lstStyle/>
          <a:p>
            <a:r>
              <a:rPr lang="en-US" sz="1400" dirty="0">
                <a:solidFill>
                  <a:srgbClr val="FF0000"/>
                </a:solidFill>
              </a:rPr>
              <a:t>  </a:t>
            </a:r>
            <a:r>
              <a:rPr lang="en-US" sz="1100" b="1" dirty="0">
                <a:solidFill>
                  <a:schemeClr val="accent5">
                    <a:lumMod val="50000"/>
                  </a:schemeClr>
                </a:solidFill>
              </a:rPr>
              <a:t>70.28</a:t>
            </a:r>
          </a:p>
        </p:txBody>
      </p:sp>
      <p:sp>
        <p:nvSpPr>
          <p:cNvPr id="15" name="Rectangle 14">
            <a:extLst>
              <a:ext uri="{FF2B5EF4-FFF2-40B4-BE49-F238E27FC236}">
                <a16:creationId xmlns:a16="http://schemas.microsoft.com/office/drawing/2014/main" id="{DA1D89D5-762E-9B21-8EA8-61E790A941C5}"/>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B64B7FB3-97C4-5403-A941-58051769FE73}"/>
              </a:ext>
            </a:extLst>
          </p:cNvPr>
          <p:cNvPicPr>
            <a:picLocks noChangeAspect="1"/>
          </p:cNvPicPr>
          <p:nvPr/>
        </p:nvPicPr>
        <p:blipFill>
          <a:blip r:embed="rId7">
            <a:extLst>
              <a:ext uri="{28A0092B-C50C-407E-A947-70E740481C1C}">
                <a14:useLocalDpi xmlns:a14="http://schemas.microsoft.com/office/drawing/2010/main" val="0"/>
              </a:ext>
            </a:extLst>
          </a:blip>
          <a:srcRect l="952" r="952"/>
          <a:stretch/>
        </p:blipFill>
        <p:spPr>
          <a:xfrm>
            <a:off x="1943470" y="3149598"/>
            <a:ext cx="5390204" cy="3512056"/>
          </a:xfrm>
          <a:prstGeom prst="rect">
            <a:avLst/>
          </a:prstGeom>
        </p:spPr>
      </p:pic>
    </p:spTree>
    <p:extLst>
      <p:ext uri="{BB962C8B-B14F-4D97-AF65-F5344CB8AC3E}">
        <p14:creationId xmlns:p14="http://schemas.microsoft.com/office/powerpoint/2010/main" val="3915479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C6AEEE-8B0F-BD9E-2B1B-FB1187F5F7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FF0872-88D9-01A9-04BB-DFA9CA05DEC5}"/>
              </a:ext>
            </a:extLst>
          </p:cNvPr>
          <p:cNvPicPr>
            <a:picLocks noChangeAspect="1"/>
          </p:cNvPicPr>
          <p:nvPr/>
        </p:nvPicPr>
        <p:blipFill>
          <a:blip r:embed="rId3">
            <a:extLst>
              <a:ext uri="{BEBA8EAE-BF5A-486C-A8C5-ECC9F3942E4B}">
                <a14:imgProps xmlns:a14="http://schemas.microsoft.com/office/drawing/2010/main">
                  <a14:imgLayer r:embed="rId4">
                    <a14:imgEffect>
                      <a14:saturation sat="600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rot="21380771">
            <a:off x="4554269" y="3488510"/>
            <a:ext cx="4417113" cy="3014518"/>
          </a:xfrm>
          <a:prstGeom prst="rect">
            <a:avLst/>
          </a:prstGeom>
          <a:solidFill>
            <a:srgbClr val="FFF2CC"/>
          </a:solidFill>
        </p:spPr>
      </p:pic>
      <p:pic>
        <p:nvPicPr>
          <p:cNvPr id="5" name="Picture 4">
            <a:extLst>
              <a:ext uri="{FF2B5EF4-FFF2-40B4-BE49-F238E27FC236}">
                <a16:creationId xmlns:a16="http://schemas.microsoft.com/office/drawing/2014/main" id="{F4811BD3-ED44-2AA6-CE4E-BB641ACDDAAA}"/>
              </a:ext>
            </a:extLst>
          </p:cNvPr>
          <p:cNvPicPr>
            <a:picLocks noChangeAspect="1"/>
          </p:cNvPicPr>
          <p:nvPr/>
        </p:nvPicPr>
        <p:blipFill>
          <a:blip r:embed="rId5">
            <a:extLst>
              <a:ext uri="{BEBA8EAE-BF5A-486C-A8C5-ECC9F3942E4B}">
                <a14:imgProps xmlns:a14="http://schemas.microsoft.com/office/drawing/2010/main">
                  <a14:imgLayer r:embed="rId6">
                    <a14:imgEffect>
                      <a14:saturation sat="78000"/>
                    </a14:imgEffect>
                    <a14:imgEffect>
                      <a14:brightnessContrast contrast="-5000"/>
                    </a14:imgEffect>
                  </a14:imgLayer>
                </a14:imgProps>
              </a:ext>
              <a:ext uri="{28A0092B-C50C-407E-A947-70E740481C1C}">
                <a14:useLocalDpi xmlns:a14="http://schemas.microsoft.com/office/drawing/2010/main" val="0"/>
              </a:ext>
            </a:extLst>
          </a:blip>
          <a:srcRect/>
          <a:stretch/>
        </p:blipFill>
        <p:spPr>
          <a:xfrm>
            <a:off x="8106507" y="116970"/>
            <a:ext cx="938804" cy="1213702"/>
          </a:xfrm>
          <a:prstGeom prst="rect">
            <a:avLst/>
          </a:prstGeom>
        </p:spPr>
      </p:pic>
      <p:sp>
        <p:nvSpPr>
          <p:cNvPr id="2" name="Title 1">
            <a:extLst>
              <a:ext uri="{FF2B5EF4-FFF2-40B4-BE49-F238E27FC236}">
                <a16:creationId xmlns:a16="http://schemas.microsoft.com/office/drawing/2014/main" id="{339C6228-9307-2A2A-302D-331477BC9A65}"/>
              </a:ext>
            </a:extLst>
          </p:cNvPr>
          <p:cNvSpPr>
            <a:spLocks noGrp="1"/>
          </p:cNvSpPr>
          <p:nvPr>
            <p:ph type="title"/>
          </p:nvPr>
        </p:nvSpPr>
        <p:spPr>
          <a:xfrm>
            <a:off x="149500" y="143030"/>
            <a:ext cx="7885222" cy="1095375"/>
          </a:xfrm>
        </p:spPr>
        <p:txBody>
          <a:bodyPr>
            <a:noAutofit/>
          </a:bodyPr>
          <a:lstStyle/>
          <a:p>
            <a:r>
              <a:rPr lang="en-US" sz="3700" dirty="0">
                <a:solidFill>
                  <a:srgbClr val="373F63"/>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Midland Boulevard and Smith Avenue Signalized Intersection</a:t>
            </a:r>
          </a:p>
        </p:txBody>
      </p:sp>
      <p:sp>
        <p:nvSpPr>
          <p:cNvPr id="7" name="TextBox 6">
            <a:extLst>
              <a:ext uri="{FF2B5EF4-FFF2-40B4-BE49-F238E27FC236}">
                <a16:creationId xmlns:a16="http://schemas.microsoft.com/office/drawing/2014/main" id="{A317AA78-AAC1-0B8E-C019-5CA16E7FA0D4}"/>
              </a:ext>
            </a:extLst>
          </p:cNvPr>
          <p:cNvSpPr txBox="1"/>
          <p:nvPr/>
        </p:nvSpPr>
        <p:spPr>
          <a:xfrm>
            <a:off x="5172357" y="4153549"/>
            <a:ext cx="3430032" cy="1923604"/>
          </a:xfrm>
          <a:prstGeom prst="rect">
            <a:avLst/>
          </a:prstGeom>
          <a:noFill/>
        </p:spPr>
        <p:txBody>
          <a:bodyPr wrap="square" rtlCol="0">
            <a:spAutoFit/>
          </a:bodyPr>
          <a:lstStyle/>
          <a:p>
            <a:r>
              <a:rPr lang="en-US" sz="1700" b="0" i="0" u="none" strike="noStrike" baseline="0" dirty="0">
                <a:solidFill>
                  <a:srgbClr val="1F3863"/>
                </a:solidFill>
                <a:latin typeface="Verdana" panose="020B0604030504040204" pitchFamily="34" charset="0"/>
              </a:rPr>
              <a:t>Reconstruct the intersection of Midland Boulevard and Smith Avenue to include paved travel lanes in each direction, curb and gutter, landscape buffer, sidewalk/path, and a signal. </a:t>
            </a:r>
            <a:endParaRPr lang="en-US" sz="1700" dirty="0">
              <a:solidFill>
                <a:srgbClr val="374065"/>
              </a:solidFill>
              <a:effectLst>
                <a:outerShdw blurRad="12700" dist="12700" dir="5400000" algn="ctr" rotWithShape="0">
                  <a:schemeClr val="bg1">
                    <a:lumMod val="50000"/>
                  </a:schemeClr>
                </a:outerShdw>
              </a:effectLst>
              <a:latin typeface="Ebrima" panose="02000000000000000000" pitchFamily="2" charset="0"/>
              <a:ea typeface="Ebrima" panose="02000000000000000000" pitchFamily="2" charset="0"/>
              <a:cs typeface="Ebrima" panose="02000000000000000000" pitchFamily="2" charset="0"/>
            </a:endParaRPr>
          </a:p>
        </p:txBody>
      </p:sp>
      <p:sp>
        <p:nvSpPr>
          <p:cNvPr id="6" name="Rectangle 5">
            <a:extLst>
              <a:ext uri="{FF2B5EF4-FFF2-40B4-BE49-F238E27FC236}">
                <a16:creationId xmlns:a16="http://schemas.microsoft.com/office/drawing/2014/main" id="{419DFC44-B798-8E52-3E3D-716CC967B172}"/>
              </a:ext>
            </a:extLst>
          </p:cNvPr>
          <p:cNvSpPr/>
          <p:nvPr/>
        </p:nvSpPr>
        <p:spPr>
          <a:xfrm>
            <a:off x="480287" y="1330672"/>
            <a:ext cx="4221018" cy="5331376"/>
          </a:xfrm>
          <a:prstGeom prst="rect">
            <a:avLst/>
          </a:prstGeom>
          <a:solidFill>
            <a:srgbClr val="FBF3C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4">
            <a:extLst>
              <a:ext uri="{FF2B5EF4-FFF2-40B4-BE49-F238E27FC236}">
                <a16:creationId xmlns:a16="http://schemas.microsoft.com/office/drawing/2014/main" id="{38C2C814-D18F-D133-8970-6921B382ECA7}"/>
              </a:ext>
            </a:extLst>
          </p:cNvPr>
          <p:cNvSpPr>
            <a:spLocks noGrp="1"/>
          </p:cNvSpPr>
          <p:nvPr>
            <p:ph type="body" sz="quarter" idx="10"/>
          </p:nvPr>
        </p:nvSpPr>
        <p:spPr>
          <a:xfrm>
            <a:off x="5154959" y="1559075"/>
            <a:ext cx="3419819" cy="1846267"/>
          </a:xfrm>
          <a:solidFill>
            <a:srgbClr val="FBF3CF"/>
          </a:solidFill>
          <a:ln>
            <a:solidFill>
              <a:schemeClr val="accent6">
                <a:lumMod val="75000"/>
              </a:schemeClr>
            </a:solidFill>
          </a:ln>
          <a:effectLst>
            <a:outerShdw blurRad="50800" dist="38100" dir="8100000" algn="tr" rotWithShape="0">
              <a:prstClr val="black">
                <a:alpha val="40000"/>
              </a:prstClr>
            </a:outerShdw>
          </a:effectLst>
        </p:spPr>
        <p:txBody>
          <a:bodyPr>
            <a:normAutofit/>
          </a:bodyPr>
          <a:lstStyle/>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Sponsor: </a:t>
            </a:r>
            <a:r>
              <a:rPr lang="en-US" sz="1900" dirty="0">
                <a:solidFill>
                  <a:srgbClr val="7F6000"/>
                </a:solidFill>
                <a:latin typeface="Ebrima" panose="02000000000000000000" pitchFamily="2" charset="0"/>
                <a:ea typeface="Ebrima" panose="02000000000000000000" pitchFamily="2" charset="0"/>
                <a:cs typeface="Ebrima" panose="02000000000000000000" pitchFamily="2" charset="0"/>
              </a:rPr>
              <a:t>City of Nampa</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Fund Eligibility: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STBG-LU</a:t>
            </a:r>
          </a:p>
          <a:p>
            <a:pPr marL="0" indent="0">
              <a:lnSpc>
                <a:spcPct val="100000"/>
              </a:lnSpc>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Total Cost: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$3,034,000</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Request: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$2,811,304</a:t>
            </a:r>
          </a:p>
          <a:p>
            <a:pPr marL="0" indent="0">
              <a:lnSpc>
                <a:spcPct val="100000"/>
              </a:lnSpc>
              <a:spcBef>
                <a:spcPts val="0"/>
              </a:spcBef>
              <a:buNone/>
            </a:pPr>
            <a:r>
              <a:rPr lang="en-US" sz="1800" b="1" dirty="0">
                <a:solidFill>
                  <a:srgbClr val="7F6000"/>
                </a:solidFill>
                <a:latin typeface="Ebrima" panose="02000000000000000000" pitchFamily="2" charset="0"/>
                <a:ea typeface="Ebrima" panose="02000000000000000000" pitchFamily="2" charset="0"/>
                <a:cs typeface="Ebrima" panose="02000000000000000000" pitchFamily="2" charset="0"/>
              </a:rPr>
              <a:t>Local Rank:  </a:t>
            </a:r>
            <a:r>
              <a:rPr lang="en-US" sz="1800" dirty="0">
                <a:solidFill>
                  <a:srgbClr val="7F6000"/>
                </a:solidFill>
                <a:latin typeface="Ebrima" panose="02000000000000000000" pitchFamily="2" charset="0"/>
                <a:ea typeface="Ebrima" panose="02000000000000000000" pitchFamily="2" charset="0"/>
                <a:cs typeface="Ebrima" panose="02000000000000000000" pitchFamily="2" charset="0"/>
              </a:rPr>
              <a:t>6 of 16</a:t>
            </a:r>
          </a:p>
          <a:p>
            <a:pPr marL="0" indent="0">
              <a:lnSpc>
                <a:spcPct val="100000"/>
              </a:lnSpc>
              <a:buNone/>
            </a:pPr>
            <a:endParaRPr lang="en-US" sz="1800" dirty="0"/>
          </a:p>
        </p:txBody>
      </p:sp>
      <p:sp>
        <p:nvSpPr>
          <p:cNvPr id="13" name="TextBox 12">
            <a:extLst>
              <a:ext uri="{FF2B5EF4-FFF2-40B4-BE49-F238E27FC236}">
                <a16:creationId xmlns:a16="http://schemas.microsoft.com/office/drawing/2014/main" id="{65A51FFC-F7D6-C3C8-3B88-5E5F620C2682}"/>
              </a:ext>
            </a:extLst>
          </p:cNvPr>
          <p:cNvSpPr txBox="1"/>
          <p:nvPr/>
        </p:nvSpPr>
        <p:spPr>
          <a:xfrm>
            <a:off x="8237325" y="355548"/>
            <a:ext cx="597355" cy="307777"/>
          </a:xfrm>
          <a:prstGeom prst="rect">
            <a:avLst/>
          </a:prstGeom>
          <a:noFill/>
        </p:spPr>
        <p:txBody>
          <a:bodyPr wrap="square">
            <a:spAutoFit/>
          </a:bodyPr>
          <a:lstStyle/>
          <a:p>
            <a:r>
              <a:rPr lang="en-US" sz="1400" dirty="0">
                <a:solidFill>
                  <a:srgbClr val="FF0000"/>
                </a:solidFill>
              </a:rPr>
              <a:t>  </a:t>
            </a:r>
            <a:r>
              <a:rPr lang="en-US" sz="1400" dirty="0">
                <a:solidFill>
                  <a:schemeClr val="accent5">
                    <a:lumMod val="50000"/>
                  </a:schemeClr>
                </a:solidFill>
              </a:rPr>
              <a:t>68</a:t>
            </a:r>
          </a:p>
        </p:txBody>
      </p:sp>
      <p:sp>
        <p:nvSpPr>
          <p:cNvPr id="15" name="Rectangle 14">
            <a:extLst>
              <a:ext uri="{FF2B5EF4-FFF2-40B4-BE49-F238E27FC236}">
                <a16:creationId xmlns:a16="http://schemas.microsoft.com/office/drawing/2014/main" id="{84091239-A3A3-1231-3DC4-3D5527E2C3D2}"/>
              </a:ext>
            </a:extLst>
          </p:cNvPr>
          <p:cNvSpPr/>
          <p:nvPr/>
        </p:nvSpPr>
        <p:spPr>
          <a:xfrm>
            <a:off x="8305045" y="166476"/>
            <a:ext cx="537663" cy="334140"/>
          </a:xfrm>
          <a:prstGeom prst="rect">
            <a:avLst/>
          </a:prstGeom>
          <a:noFill/>
        </p:spPr>
        <p:txBody>
          <a:bodyPr wrap="none" lIns="91440" tIns="45720" rIns="91440" bIns="45720">
            <a:prstTxWarp prst="textArchUp">
              <a:avLst>
                <a:gd name="adj" fmla="val 5518753"/>
              </a:avLst>
            </a:prstTxWarp>
            <a:spAutoFit/>
          </a:bodyPr>
          <a:lstStyle/>
          <a:p>
            <a:pPr algn="ctr"/>
            <a:r>
              <a:rPr lang="en-US" sz="1000" b="0" cap="none" spc="0" dirty="0">
                <a:ln w="0"/>
                <a:solidFill>
                  <a:srgbClr val="374065"/>
                </a:solidFill>
                <a:effectLst>
                  <a:outerShdw blurRad="38100" dist="19050" dir="2700000" algn="tl" rotWithShape="0">
                    <a:schemeClr val="dk1">
                      <a:alpha val="40000"/>
                    </a:schemeClr>
                  </a:outerShdw>
                </a:effectLst>
              </a:rPr>
              <a:t>SCORE</a:t>
            </a:r>
          </a:p>
        </p:txBody>
      </p:sp>
      <p:pic>
        <p:nvPicPr>
          <p:cNvPr id="8" name="Picture 7">
            <a:extLst>
              <a:ext uri="{FF2B5EF4-FFF2-40B4-BE49-F238E27FC236}">
                <a16:creationId xmlns:a16="http://schemas.microsoft.com/office/drawing/2014/main" id="{B69DD073-F6F4-9CD5-58C7-49C395F4D50D}"/>
              </a:ext>
            </a:extLst>
          </p:cNvPr>
          <p:cNvPicPr>
            <a:picLocks noChangeAspect="1"/>
          </p:cNvPicPr>
          <p:nvPr/>
        </p:nvPicPr>
        <p:blipFill>
          <a:blip r:embed="rId7">
            <a:extLst>
              <a:ext uri="{28A0092B-C50C-407E-A947-70E740481C1C}">
                <a14:useLocalDpi xmlns:a14="http://schemas.microsoft.com/office/drawing/2010/main" val="0"/>
              </a:ext>
            </a:extLst>
          </a:blip>
          <a:srcRect t="-104" b="-640"/>
          <a:stretch/>
        </p:blipFill>
        <p:spPr>
          <a:xfrm>
            <a:off x="552173" y="1392827"/>
            <a:ext cx="4072810" cy="5232277"/>
          </a:xfrm>
          <a:prstGeom prst="rect">
            <a:avLst/>
          </a:prstGeom>
        </p:spPr>
      </p:pic>
    </p:spTree>
    <p:extLst>
      <p:ext uri="{BB962C8B-B14F-4D97-AF65-F5344CB8AC3E}">
        <p14:creationId xmlns:p14="http://schemas.microsoft.com/office/powerpoint/2010/main" val="255369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60365" y="77358"/>
            <a:ext cx="6148660" cy="791080"/>
          </a:xfrm>
        </p:spPr>
        <p:txBody>
          <a:bodyPr/>
          <a:lstStyle/>
          <a:p>
            <a:r>
              <a:rPr lang="en-US" dirty="0">
                <a:effectLst>
                  <a:outerShdw blurRad="38100" dist="38100" dir="2700000" algn="tl">
                    <a:srgbClr val="000000">
                      <a:alpha val="43137"/>
                    </a:srgbClr>
                  </a:outerShdw>
                </a:effectLst>
              </a:rPr>
              <a:t>Application Process</a:t>
            </a:r>
          </a:p>
        </p:txBody>
      </p:sp>
      <p:sp>
        <p:nvSpPr>
          <p:cNvPr id="7" name="Rounded Rectangle 3">
            <a:extLst>
              <a:ext uri="{FF2B5EF4-FFF2-40B4-BE49-F238E27FC236}">
                <a16:creationId xmlns:a16="http://schemas.microsoft.com/office/drawing/2014/main" id="{F4CDADBD-FE70-35C7-FF48-304D6412F740}"/>
              </a:ext>
            </a:extLst>
          </p:cNvPr>
          <p:cNvSpPr/>
          <p:nvPr/>
        </p:nvSpPr>
        <p:spPr>
          <a:xfrm>
            <a:off x="2615804" y="2279745"/>
            <a:ext cx="3838545" cy="482246"/>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Phase I Reviews Due – December 20, 2024</a:t>
            </a:r>
          </a:p>
        </p:txBody>
      </p:sp>
      <p:sp>
        <p:nvSpPr>
          <p:cNvPr id="10" name="Rounded Rectangle 7">
            <a:extLst>
              <a:ext uri="{FF2B5EF4-FFF2-40B4-BE49-F238E27FC236}">
                <a16:creationId xmlns:a16="http://schemas.microsoft.com/office/drawing/2014/main" id="{BD6DC7A3-1FAE-94CC-80CA-9A84BB88556A}"/>
              </a:ext>
            </a:extLst>
          </p:cNvPr>
          <p:cNvSpPr/>
          <p:nvPr/>
        </p:nvSpPr>
        <p:spPr>
          <a:xfrm>
            <a:off x="1710047" y="5544148"/>
            <a:ext cx="2695698" cy="645363"/>
          </a:xfrm>
          <a:prstGeom prst="roundRect">
            <a:avLst/>
          </a:prstGeom>
          <a:solidFill>
            <a:schemeClr val="accent4">
              <a:lumMod val="50000"/>
            </a:schemeClr>
          </a:solidFill>
          <a:ln>
            <a:solidFill>
              <a:srgbClr val="002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RTAC Recommends the Federal Funding Plan</a:t>
            </a:r>
          </a:p>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 March 26, 2025</a:t>
            </a:r>
          </a:p>
        </p:txBody>
      </p:sp>
      <p:cxnSp>
        <p:nvCxnSpPr>
          <p:cNvPr id="13" name="Straight Connector 12">
            <a:extLst>
              <a:ext uri="{FF2B5EF4-FFF2-40B4-BE49-F238E27FC236}">
                <a16:creationId xmlns:a16="http://schemas.microsoft.com/office/drawing/2014/main" id="{798D706B-3F6A-9687-1F04-915ABC9FF512}"/>
              </a:ext>
            </a:extLst>
          </p:cNvPr>
          <p:cNvCxnSpPr>
            <a:cxnSpLocks/>
          </p:cNvCxnSpPr>
          <p:nvPr/>
        </p:nvCxnSpPr>
        <p:spPr>
          <a:xfrm>
            <a:off x="3047595" y="2916375"/>
            <a:ext cx="3018133" cy="0"/>
          </a:xfrm>
          <a:prstGeom prst="line">
            <a:avLst/>
          </a:prstGeom>
          <a:ln w="28575">
            <a:solidFill>
              <a:srgbClr val="00247D"/>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7E9C38D-08DE-9062-5F99-F8E7F0CCBF35}"/>
              </a:ext>
            </a:extLst>
          </p:cNvPr>
          <p:cNvCxnSpPr/>
          <p:nvPr/>
        </p:nvCxnSpPr>
        <p:spPr>
          <a:xfrm>
            <a:off x="4535077" y="2777620"/>
            <a:ext cx="0" cy="154115"/>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82F953-DAB2-9254-0DDC-ED99A86B0C76}"/>
              </a:ext>
            </a:extLst>
          </p:cNvPr>
          <p:cNvCxnSpPr/>
          <p:nvPr/>
        </p:nvCxnSpPr>
        <p:spPr>
          <a:xfrm>
            <a:off x="3075711" y="3635392"/>
            <a:ext cx="0" cy="296883"/>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7E81D76-ED0A-DE76-0CFF-A70B8666F5BE}"/>
              </a:ext>
            </a:extLst>
          </p:cNvPr>
          <p:cNvCxnSpPr/>
          <p:nvPr/>
        </p:nvCxnSpPr>
        <p:spPr>
          <a:xfrm>
            <a:off x="4509502" y="2090614"/>
            <a:ext cx="3122" cy="198128"/>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535CE6-F6C0-10B0-5D9A-7C7D461B5403}"/>
              </a:ext>
            </a:extLst>
          </p:cNvPr>
          <p:cNvCxnSpPr/>
          <p:nvPr/>
        </p:nvCxnSpPr>
        <p:spPr>
          <a:xfrm>
            <a:off x="6048947" y="2908512"/>
            <a:ext cx="2646" cy="18871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FF1E4C5-4CF1-191D-FEA5-443946445C10}"/>
              </a:ext>
            </a:extLst>
          </p:cNvPr>
          <p:cNvCxnSpPr>
            <a:cxnSpLocks/>
          </p:cNvCxnSpPr>
          <p:nvPr/>
        </p:nvCxnSpPr>
        <p:spPr>
          <a:xfrm>
            <a:off x="3059253" y="2905641"/>
            <a:ext cx="0" cy="18871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26F49BD-71A2-F482-7D29-32B2C31D3AFD}"/>
              </a:ext>
            </a:extLst>
          </p:cNvPr>
          <p:cNvCxnSpPr/>
          <p:nvPr/>
        </p:nvCxnSpPr>
        <p:spPr>
          <a:xfrm>
            <a:off x="3036962" y="5301879"/>
            <a:ext cx="3122" cy="22666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Right Arrow 5">
            <a:extLst>
              <a:ext uri="{FF2B5EF4-FFF2-40B4-BE49-F238E27FC236}">
                <a16:creationId xmlns:a16="http://schemas.microsoft.com/office/drawing/2014/main" id="{201E3ACA-6D13-8830-8C47-89E44E64D41A}"/>
              </a:ext>
            </a:extLst>
          </p:cNvPr>
          <p:cNvSpPr/>
          <p:nvPr/>
        </p:nvSpPr>
        <p:spPr>
          <a:xfrm>
            <a:off x="394956" y="3213917"/>
            <a:ext cx="906289" cy="448511"/>
          </a:xfrm>
          <a:prstGeom prst="rightArrow">
            <a:avLst/>
          </a:prstGeom>
          <a:solidFill>
            <a:srgbClr val="BD36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sp>
        <p:nvSpPr>
          <p:cNvPr id="3" name="Rounded Rectangle 2">
            <a:extLst>
              <a:ext uri="{FF2B5EF4-FFF2-40B4-BE49-F238E27FC236}">
                <a16:creationId xmlns:a16="http://schemas.microsoft.com/office/drawing/2014/main" id="{E4854DEE-4938-348B-DF5B-032E3C8AC0F8}"/>
              </a:ext>
            </a:extLst>
          </p:cNvPr>
          <p:cNvSpPr/>
          <p:nvPr/>
        </p:nvSpPr>
        <p:spPr>
          <a:xfrm>
            <a:off x="2615804" y="1679673"/>
            <a:ext cx="3838545" cy="451262"/>
          </a:xfrm>
          <a:prstGeom prst="roundRect">
            <a:avLst/>
          </a:prstGeom>
          <a:solidFill>
            <a:srgbClr val="FFF2C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Phase I Applications Due – November 20, 2024</a:t>
            </a:r>
          </a:p>
        </p:txBody>
      </p:sp>
      <p:cxnSp>
        <p:nvCxnSpPr>
          <p:cNvPr id="4" name="Straight Arrow Connector 3">
            <a:extLst>
              <a:ext uri="{FF2B5EF4-FFF2-40B4-BE49-F238E27FC236}">
                <a16:creationId xmlns:a16="http://schemas.microsoft.com/office/drawing/2014/main" id="{FCC62FBE-92CE-0814-DBB9-21291394DC23}"/>
              </a:ext>
            </a:extLst>
          </p:cNvPr>
          <p:cNvCxnSpPr/>
          <p:nvPr/>
        </p:nvCxnSpPr>
        <p:spPr>
          <a:xfrm>
            <a:off x="4513040" y="1488097"/>
            <a:ext cx="3122" cy="198128"/>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Rounded Rectangle 2">
            <a:extLst>
              <a:ext uri="{FF2B5EF4-FFF2-40B4-BE49-F238E27FC236}">
                <a16:creationId xmlns:a16="http://schemas.microsoft.com/office/drawing/2014/main" id="{468C0FAB-ACE4-ED32-FBF0-FA7708CF845D}"/>
              </a:ext>
            </a:extLst>
          </p:cNvPr>
          <p:cNvSpPr/>
          <p:nvPr/>
        </p:nvSpPr>
        <p:spPr>
          <a:xfrm>
            <a:off x="2605226" y="1079549"/>
            <a:ext cx="3838545" cy="451262"/>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1</a:t>
            </a:r>
            <a:r>
              <a:rPr lang="en-US" sz="1200" b="1" baseline="30000" dirty="0">
                <a:solidFill>
                  <a:srgbClr val="7F6000"/>
                </a:solidFill>
                <a:latin typeface="Ebrima" panose="02000000000000000000" pitchFamily="2" charset="0"/>
                <a:ea typeface="Ebrima" panose="02000000000000000000" pitchFamily="2" charset="0"/>
                <a:cs typeface="Ebrima" panose="02000000000000000000" pitchFamily="2" charset="0"/>
              </a:rPr>
              <a:t>st</a:t>
            </a: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 Call for Project Applications – </a:t>
            </a:r>
          </a:p>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September 16, 2024</a:t>
            </a:r>
          </a:p>
        </p:txBody>
      </p:sp>
      <p:sp>
        <p:nvSpPr>
          <p:cNvPr id="8" name="Rounded Rectangle 4">
            <a:extLst>
              <a:ext uri="{FF2B5EF4-FFF2-40B4-BE49-F238E27FC236}">
                <a16:creationId xmlns:a16="http://schemas.microsoft.com/office/drawing/2014/main" id="{B57C8C72-6592-6278-1A1B-09A88B440E8A}"/>
              </a:ext>
            </a:extLst>
          </p:cNvPr>
          <p:cNvSpPr/>
          <p:nvPr/>
        </p:nvSpPr>
        <p:spPr>
          <a:xfrm>
            <a:off x="1697201" y="3101694"/>
            <a:ext cx="2708545" cy="695678"/>
          </a:xfrm>
          <a:prstGeom prst="roundRect">
            <a:avLst/>
          </a:prstGeom>
          <a:solidFill>
            <a:schemeClr val="accent4">
              <a:lumMod val="60000"/>
              <a:lumOff val="40000"/>
            </a:schemeClr>
          </a:solidFill>
          <a:ln>
            <a:solidFill>
              <a:srgbClr val="002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Phase II Federal Applications Due</a:t>
            </a:r>
          </a:p>
          <a:p>
            <a:pPr algn="ctr"/>
            <a:r>
              <a:rPr lang="en-US" sz="1200" b="1" dirty="0">
                <a:solidFill>
                  <a:srgbClr val="7F6000"/>
                </a:solidFill>
                <a:latin typeface="Ebrima" panose="02000000000000000000" pitchFamily="2" charset="0"/>
                <a:ea typeface="Ebrima" panose="02000000000000000000" pitchFamily="2" charset="0"/>
                <a:cs typeface="Ebrima" panose="02000000000000000000" pitchFamily="2" charset="0"/>
              </a:rPr>
              <a:t>Due January 21, 2025</a:t>
            </a:r>
          </a:p>
        </p:txBody>
      </p:sp>
      <p:cxnSp>
        <p:nvCxnSpPr>
          <p:cNvPr id="24" name="Straight Arrow Connector 23">
            <a:extLst>
              <a:ext uri="{FF2B5EF4-FFF2-40B4-BE49-F238E27FC236}">
                <a16:creationId xmlns:a16="http://schemas.microsoft.com/office/drawing/2014/main" id="{808E2936-E68D-E34E-A846-0D5C1B887CD8}"/>
              </a:ext>
            </a:extLst>
          </p:cNvPr>
          <p:cNvCxnSpPr>
            <a:cxnSpLocks/>
          </p:cNvCxnSpPr>
          <p:nvPr/>
        </p:nvCxnSpPr>
        <p:spPr>
          <a:xfrm>
            <a:off x="6055095" y="3637555"/>
            <a:ext cx="1323" cy="26144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24">
            <a:extLst>
              <a:ext uri="{FF2B5EF4-FFF2-40B4-BE49-F238E27FC236}">
                <a16:creationId xmlns:a16="http://schemas.microsoft.com/office/drawing/2014/main" id="{2C01C3E6-AAE2-AD9C-3FA5-041FF88E9800}"/>
              </a:ext>
            </a:extLst>
          </p:cNvPr>
          <p:cNvSpPr/>
          <p:nvPr/>
        </p:nvSpPr>
        <p:spPr>
          <a:xfrm>
            <a:off x="4690754" y="3093251"/>
            <a:ext cx="2728681" cy="673275"/>
          </a:xfrm>
          <a:prstGeom prst="roundRect">
            <a:avLst/>
          </a:prstGeom>
          <a:solidFill>
            <a:srgbClr val="C5C3C3"/>
          </a:solidFill>
          <a:ln>
            <a:solidFill>
              <a:srgbClr val="002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4">
                    <a:lumMod val="50000"/>
                  </a:schemeClr>
                </a:solidFill>
                <a:latin typeface="Ebrima" panose="02000000000000000000" pitchFamily="2" charset="0"/>
                <a:ea typeface="Ebrima" panose="02000000000000000000" pitchFamily="2" charset="0"/>
                <a:cs typeface="Ebrima" panose="02000000000000000000" pitchFamily="2" charset="0"/>
              </a:rPr>
              <a:t>2nd Call for Phase I Applications  Due May 1, 2025</a:t>
            </a:r>
          </a:p>
        </p:txBody>
      </p:sp>
      <p:cxnSp>
        <p:nvCxnSpPr>
          <p:cNvPr id="25" name="Straight Arrow Connector 24">
            <a:extLst>
              <a:ext uri="{FF2B5EF4-FFF2-40B4-BE49-F238E27FC236}">
                <a16:creationId xmlns:a16="http://schemas.microsoft.com/office/drawing/2014/main" id="{7D941786-5A5C-2273-0559-48CF95F4AF81}"/>
              </a:ext>
            </a:extLst>
          </p:cNvPr>
          <p:cNvCxnSpPr/>
          <p:nvPr/>
        </p:nvCxnSpPr>
        <p:spPr>
          <a:xfrm>
            <a:off x="6038637" y="4426915"/>
            <a:ext cx="0" cy="296883"/>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21">
            <a:extLst>
              <a:ext uri="{FF2B5EF4-FFF2-40B4-BE49-F238E27FC236}">
                <a16:creationId xmlns:a16="http://schemas.microsoft.com/office/drawing/2014/main" id="{D11AF0CC-8385-3CF1-AFB4-61F89CAB93E8}"/>
              </a:ext>
            </a:extLst>
          </p:cNvPr>
          <p:cNvSpPr/>
          <p:nvPr/>
        </p:nvSpPr>
        <p:spPr>
          <a:xfrm>
            <a:off x="4690755" y="3909635"/>
            <a:ext cx="2731326" cy="673276"/>
          </a:xfrm>
          <a:prstGeom prst="roundRect">
            <a:avLst/>
          </a:prstGeom>
          <a:solidFill>
            <a:srgbClr val="8F9FB7"/>
          </a:solidFill>
          <a:ln>
            <a:solidFill>
              <a:srgbClr val="0024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4">
                    <a:lumMod val="50000"/>
                  </a:schemeClr>
                </a:solidFill>
                <a:latin typeface="Ebrima" panose="02000000000000000000" pitchFamily="2" charset="0"/>
                <a:ea typeface="Ebrima" panose="02000000000000000000" pitchFamily="2" charset="0"/>
                <a:cs typeface="Ebrima" panose="02000000000000000000" pitchFamily="2" charset="0"/>
              </a:rPr>
              <a:t>Phase I Final Review Workshop  June 4, 2025</a:t>
            </a:r>
          </a:p>
        </p:txBody>
      </p:sp>
      <p:sp>
        <p:nvSpPr>
          <p:cNvPr id="5" name="TextBox 4">
            <a:extLst>
              <a:ext uri="{FF2B5EF4-FFF2-40B4-BE49-F238E27FC236}">
                <a16:creationId xmlns:a16="http://schemas.microsoft.com/office/drawing/2014/main" id="{9517A957-3424-1228-90A0-98124B1BF905}"/>
              </a:ext>
            </a:extLst>
          </p:cNvPr>
          <p:cNvSpPr txBox="1"/>
          <p:nvPr/>
        </p:nvSpPr>
        <p:spPr>
          <a:xfrm rot="16200000">
            <a:off x="687353" y="4481506"/>
            <a:ext cx="1584755" cy="369332"/>
          </a:xfrm>
          <a:prstGeom prst="rect">
            <a:avLst/>
          </a:prstGeom>
          <a:noFill/>
        </p:spPr>
        <p:txBody>
          <a:bodyPr wrap="square" rtlCol="0">
            <a:spAutoFit/>
          </a:bodyPr>
          <a:lstStyle/>
          <a:p>
            <a:r>
              <a:rPr lang="en-US" b="1" dirty="0">
                <a:solidFill>
                  <a:schemeClr val="accent4">
                    <a:lumMod val="50000"/>
                  </a:schemeClr>
                </a:solidFill>
                <a:effectLst>
                  <a:outerShdw blurRad="38100" dist="38100" dir="2700000" algn="tl">
                    <a:srgbClr val="000000">
                      <a:alpha val="43137"/>
                    </a:srgbClr>
                  </a:outerShdw>
                </a:effectLst>
              </a:rPr>
              <a:t>FEDERAL $</a:t>
            </a:r>
          </a:p>
        </p:txBody>
      </p:sp>
      <p:sp>
        <p:nvSpPr>
          <p:cNvPr id="11" name="TextBox 10">
            <a:extLst>
              <a:ext uri="{FF2B5EF4-FFF2-40B4-BE49-F238E27FC236}">
                <a16:creationId xmlns:a16="http://schemas.microsoft.com/office/drawing/2014/main" id="{12973A26-F150-468A-5CBC-402ADE5975BE}"/>
              </a:ext>
            </a:extLst>
          </p:cNvPr>
          <p:cNvSpPr txBox="1"/>
          <p:nvPr/>
        </p:nvSpPr>
        <p:spPr>
          <a:xfrm rot="16200000">
            <a:off x="6988723" y="4477984"/>
            <a:ext cx="1301656" cy="369332"/>
          </a:xfrm>
          <a:prstGeom prst="rect">
            <a:avLst/>
          </a:prstGeom>
          <a:noFill/>
        </p:spPr>
        <p:txBody>
          <a:bodyPr wrap="square" rtlCol="0">
            <a:spAutoFit/>
          </a:bodyPr>
          <a:lstStyle/>
          <a:p>
            <a:r>
              <a:rPr lang="en-US" b="1" dirty="0">
                <a:solidFill>
                  <a:schemeClr val="tx2">
                    <a:lumMod val="50000"/>
                  </a:schemeClr>
                </a:solidFill>
                <a:effectLst>
                  <a:outerShdw blurRad="38100" dist="38100" dir="2700000" algn="tl">
                    <a:srgbClr val="000000">
                      <a:alpha val="43137"/>
                    </a:srgbClr>
                  </a:outerShdw>
                </a:effectLst>
              </a:rPr>
              <a:t>LOCAL</a:t>
            </a:r>
            <a:r>
              <a:rPr lang="en-US" b="1" dirty="0">
                <a:solidFill>
                  <a:schemeClr val="tx2">
                    <a:lumMod val="50000"/>
                  </a:schemeClr>
                </a:solidFill>
              </a:rPr>
              <a:t> $</a:t>
            </a:r>
          </a:p>
        </p:txBody>
      </p:sp>
      <p:cxnSp>
        <p:nvCxnSpPr>
          <p:cNvPr id="33" name="Straight Arrow Connector 32">
            <a:extLst>
              <a:ext uri="{FF2B5EF4-FFF2-40B4-BE49-F238E27FC236}">
                <a16:creationId xmlns:a16="http://schemas.microsoft.com/office/drawing/2014/main" id="{F63E4532-3526-072B-9E60-79B56712ED11}"/>
              </a:ext>
            </a:extLst>
          </p:cNvPr>
          <p:cNvCxnSpPr/>
          <p:nvPr/>
        </p:nvCxnSpPr>
        <p:spPr>
          <a:xfrm>
            <a:off x="3051133" y="4497226"/>
            <a:ext cx="3122" cy="22666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6">
            <a:extLst>
              <a:ext uri="{FF2B5EF4-FFF2-40B4-BE49-F238E27FC236}">
                <a16:creationId xmlns:a16="http://schemas.microsoft.com/office/drawing/2014/main" id="{C75B385D-99D6-3E65-86AF-4AB10C55FF14}"/>
              </a:ext>
            </a:extLst>
          </p:cNvPr>
          <p:cNvSpPr/>
          <p:nvPr/>
        </p:nvSpPr>
        <p:spPr>
          <a:xfrm>
            <a:off x="1713585" y="3938314"/>
            <a:ext cx="2686299" cy="653144"/>
          </a:xfrm>
          <a:prstGeom prst="roundRect">
            <a:avLst/>
          </a:prstGeom>
          <a:solidFill>
            <a:srgbClr val="FFC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4">
                    <a:lumMod val="50000"/>
                  </a:schemeClr>
                </a:solidFill>
                <a:latin typeface="Ebrima" panose="02000000000000000000" pitchFamily="2" charset="0"/>
                <a:ea typeface="Ebrima" panose="02000000000000000000" pitchFamily="2" charset="0"/>
                <a:cs typeface="Ebrima" panose="02000000000000000000" pitchFamily="2" charset="0"/>
              </a:rPr>
              <a:t>Paired Comparison Ranking for Federal Studies Projects            February 5-12, 2025</a:t>
            </a:r>
          </a:p>
        </p:txBody>
      </p:sp>
      <p:sp>
        <p:nvSpPr>
          <p:cNvPr id="9" name="Rounded Rectangle 6">
            <a:extLst>
              <a:ext uri="{FF2B5EF4-FFF2-40B4-BE49-F238E27FC236}">
                <a16:creationId xmlns:a16="http://schemas.microsoft.com/office/drawing/2014/main" id="{F4496F46-C698-8D75-5983-B7CF6BF41280}"/>
              </a:ext>
            </a:extLst>
          </p:cNvPr>
          <p:cNvSpPr/>
          <p:nvPr/>
        </p:nvSpPr>
        <p:spPr>
          <a:xfrm>
            <a:off x="1710047" y="4742859"/>
            <a:ext cx="2686299" cy="65314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RTAC Recommends Ranking for Federal Programs  </a:t>
            </a:r>
          </a:p>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February 26, 2025</a:t>
            </a:r>
          </a:p>
        </p:txBody>
      </p:sp>
      <p:sp>
        <p:nvSpPr>
          <p:cNvPr id="34" name="Rounded Rectangle 25">
            <a:extLst>
              <a:ext uri="{FF2B5EF4-FFF2-40B4-BE49-F238E27FC236}">
                <a16:creationId xmlns:a16="http://schemas.microsoft.com/office/drawing/2014/main" id="{45B13D41-D082-FE7A-4157-7AAC5B6A015C}"/>
              </a:ext>
            </a:extLst>
          </p:cNvPr>
          <p:cNvSpPr/>
          <p:nvPr/>
        </p:nvSpPr>
        <p:spPr>
          <a:xfrm>
            <a:off x="4691424" y="5537093"/>
            <a:ext cx="2778826" cy="652418"/>
          </a:xfrm>
          <a:prstGeom prst="roundRect">
            <a:avLst/>
          </a:prstGeom>
          <a:solidFill>
            <a:schemeClr val="tx2">
              <a:lumMod val="50000"/>
            </a:schemeClr>
          </a:solidFill>
          <a:ln>
            <a:solidFill>
              <a:srgbClr val="77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RTAC Reviews/Recommends    CIMI and PDP Projects </a:t>
            </a:r>
          </a:p>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July 23, 2025</a:t>
            </a:r>
          </a:p>
        </p:txBody>
      </p:sp>
      <p:cxnSp>
        <p:nvCxnSpPr>
          <p:cNvPr id="35" name="Straight Arrow Connector 34">
            <a:extLst>
              <a:ext uri="{FF2B5EF4-FFF2-40B4-BE49-F238E27FC236}">
                <a16:creationId xmlns:a16="http://schemas.microsoft.com/office/drawing/2014/main" id="{12D53CCE-DCBE-1C6A-86EC-27C1B599E3FB}"/>
              </a:ext>
            </a:extLst>
          </p:cNvPr>
          <p:cNvCxnSpPr/>
          <p:nvPr/>
        </p:nvCxnSpPr>
        <p:spPr>
          <a:xfrm>
            <a:off x="6051183" y="5235553"/>
            <a:ext cx="0" cy="296883"/>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25">
            <a:extLst>
              <a:ext uri="{FF2B5EF4-FFF2-40B4-BE49-F238E27FC236}">
                <a16:creationId xmlns:a16="http://schemas.microsoft.com/office/drawing/2014/main" id="{78A2B375-3BE0-8431-536C-C460F9D96E6C}"/>
              </a:ext>
            </a:extLst>
          </p:cNvPr>
          <p:cNvSpPr/>
          <p:nvPr/>
        </p:nvSpPr>
        <p:spPr>
          <a:xfrm>
            <a:off x="4678878" y="4742133"/>
            <a:ext cx="2778826" cy="653144"/>
          </a:xfrm>
          <a:prstGeom prst="roundRect">
            <a:avLst/>
          </a:prstGeom>
          <a:solidFill>
            <a:srgbClr val="4C5E78"/>
          </a:solidFill>
          <a:ln>
            <a:solidFill>
              <a:srgbClr val="77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Paired Comparison Ranking for CIMI and PDP Projects                  June 5-19, 2025</a:t>
            </a:r>
          </a:p>
        </p:txBody>
      </p:sp>
    </p:spTree>
    <p:extLst>
      <p:ext uri="{BB962C8B-B14F-4D97-AF65-F5344CB8AC3E}">
        <p14:creationId xmlns:p14="http://schemas.microsoft.com/office/powerpoint/2010/main" val="2012005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618" y="0"/>
            <a:ext cx="7886700" cy="1325563"/>
          </a:xfrm>
        </p:spPr>
        <p:txBody>
          <a:bodyPr/>
          <a:lstStyle/>
          <a:p>
            <a:r>
              <a:rPr lang="en-US" dirty="0"/>
              <a:t>Conclusion/summary</a:t>
            </a:r>
          </a:p>
        </p:txBody>
      </p:sp>
      <p:sp>
        <p:nvSpPr>
          <p:cNvPr id="3" name="Text Placeholder 2"/>
          <p:cNvSpPr>
            <a:spLocks noGrp="1"/>
          </p:cNvSpPr>
          <p:nvPr>
            <p:ph type="body" sz="quarter" idx="10"/>
          </p:nvPr>
        </p:nvSpPr>
        <p:spPr>
          <a:xfrm>
            <a:off x="673921" y="1524158"/>
            <a:ext cx="6619550" cy="2173712"/>
          </a:xfrm>
        </p:spPr>
        <p:txBody>
          <a:bodyPr>
            <a:normAutofit lnSpcReduction="10000"/>
          </a:bodyPr>
          <a:lstStyle/>
          <a:p>
            <a:pPr marL="457200" indent="-457200" algn="l">
              <a:buFont typeface="Arial" panose="020B0604020202020204" pitchFamily="34" charset="0"/>
              <a:buChar char="•"/>
            </a:pPr>
            <a:r>
              <a:rPr lang="en-US" dirty="0">
                <a:solidFill>
                  <a:srgbClr val="847C74"/>
                </a:solidFill>
              </a:rPr>
              <a:t>Get a deeper understanding of each application, to help guide your review.</a:t>
            </a:r>
          </a:p>
          <a:p>
            <a:pPr marL="457200" indent="-457200" algn="l">
              <a:buFont typeface="Arial" panose="020B0604020202020204" pitchFamily="34" charset="0"/>
              <a:buChar char="•"/>
            </a:pPr>
            <a:r>
              <a:rPr lang="en-US" dirty="0">
                <a:solidFill>
                  <a:srgbClr val="847C74"/>
                </a:solidFill>
              </a:rPr>
              <a:t>Provide time for discussion among all agencies. </a:t>
            </a:r>
          </a:p>
          <a:p>
            <a:pPr marL="457200" indent="-457200" algn="l">
              <a:buFont typeface="Arial" panose="020B0604020202020204" pitchFamily="34" charset="0"/>
              <a:buChar char="•"/>
            </a:pPr>
            <a:r>
              <a:rPr lang="en-US" dirty="0">
                <a:solidFill>
                  <a:srgbClr val="847C74"/>
                </a:solidFill>
                <a:latin typeface="+mj-lt"/>
                <a:ea typeface="Calibri" panose="020F0502020204030204" pitchFamily="34" charset="0"/>
              </a:rPr>
              <a:t>U</a:t>
            </a:r>
            <a:r>
              <a:rPr lang="en-US" dirty="0">
                <a:solidFill>
                  <a:srgbClr val="847C74"/>
                </a:solidFill>
                <a:effectLst/>
                <a:latin typeface="+mj-lt"/>
                <a:ea typeface="Calibri" panose="020F0502020204030204" pitchFamily="34" charset="0"/>
              </a:rPr>
              <a:t>nderstanding of preliminary scoring process</a:t>
            </a:r>
            <a:endParaRPr lang="en-US" dirty="0">
              <a:solidFill>
                <a:srgbClr val="847C74"/>
              </a:solidFill>
              <a:latin typeface="+mj-lt"/>
            </a:endParaRPr>
          </a:p>
        </p:txBody>
      </p:sp>
      <p:sp>
        <p:nvSpPr>
          <p:cNvPr id="4" name="TextBox 3">
            <a:extLst>
              <a:ext uri="{FF2B5EF4-FFF2-40B4-BE49-F238E27FC236}">
                <a16:creationId xmlns:a16="http://schemas.microsoft.com/office/drawing/2014/main" id="{2B5F1F18-399C-095D-5256-8F0FEFF34FEA}"/>
              </a:ext>
            </a:extLst>
          </p:cNvPr>
          <p:cNvSpPr txBox="1"/>
          <p:nvPr/>
        </p:nvSpPr>
        <p:spPr>
          <a:xfrm>
            <a:off x="628650" y="4834562"/>
            <a:ext cx="7886700" cy="584775"/>
          </a:xfrm>
          <a:prstGeom prst="rect">
            <a:avLst/>
          </a:prstGeom>
          <a:noFill/>
        </p:spPr>
        <p:txBody>
          <a:bodyPr wrap="square" rtlCol="0">
            <a:spAutoFit/>
          </a:bodyPr>
          <a:lstStyle/>
          <a:p>
            <a:r>
              <a:rPr lang="en-US" sz="3200" dirty="0">
                <a:solidFill>
                  <a:srgbClr val="404F64"/>
                </a:solidFill>
                <a:latin typeface="Brush Script MT" panose="03060802040406070304" pitchFamily="66" charset="0"/>
              </a:rPr>
              <a:t>Reminder:  Paired Comparisons are due February 12</a:t>
            </a:r>
            <a:r>
              <a:rPr lang="en-US" sz="3200" baseline="30000" dirty="0">
                <a:solidFill>
                  <a:srgbClr val="404F64"/>
                </a:solidFill>
                <a:latin typeface="Brush Script MT" panose="03060802040406070304" pitchFamily="66" charset="0"/>
              </a:rPr>
              <a:t>th</a:t>
            </a:r>
            <a:r>
              <a:rPr lang="en-US" sz="3200" dirty="0">
                <a:solidFill>
                  <a:srgbClr val="404F64"/>
                </a:solidFill>
                <a:latin typeface="Brush Script MT" panose="03060802040406070304" pitchFamily="66" charset="0"/>
              </a:rPr>
              <a:t>!</a:t>
            </a:r>
            <a:endParaRPr lang="en-GB" sz="3200" dirty="0">
              <a:solidFill>
                <a:srgbClr val="404F64"/>
              </a:solidFill>
              <a:latin typeface="Brush Script MT" panose="03060802040406070304" pitchFamily="66" charset="0"/>
            </a:endParaRPr>
          </a:p>
        </p:txBody>
      </p:sp>
    </p:spTree>
    <p:extLst>
      <p:ext uri="{BB962C8B-B14F-4D97-AF65-F5344CB8AC3E}">
        <p14:creationId xmlns:p14="http://schemas.microsoft.com/office/powerpoint/2010/main" val="254353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69" y="0"/>
            <a:ext cx="3228362" cy="1325563"/>
          </a:xfrm>
        </p:spPr>
        <p:txBody>
          <a:bodyPr/>
          <a:lstStyle/>
          <a:p>
            <a:r>
              <a:rPr lang="en-US" dirty="0"/>
              <a:t>Questions?</a:t>
            </a:r>
            <a:endParaRPr lang="en-US" dirty="0">
              <a:solidFill>
                <a:schemeClr val="bg1">
                  <a:lumMod val="50000"/>
                </a:schemeClr>
              </a:solidFill>
            </a:endParaRPr>
          </a:p>
        </p:txBody>
      </p:sp>
      <p:pic>
        <p:nvPicPr>
          <p:cNvPr id="4" name="Picture 3" descr="Chart, bubble chart&#10;&#10;Description automatically generated">
            <a:extLst>
              <a:ext uri="{FF2B5EF4-FFF2-40B4-BE49-F238E27FC236}">
                <a16:creationId xmlns:a16="http://schemas.microsoft.com/office/drawing/2014/main" id="{B39C8CE3-DD46-CA42-905E-A3A4AC0EBA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8000"/>
                    </a14:imgEffect>
                    <a14:imgEffect>
                      <a14:saturation sat="40000"/>
                    </a14:imgEffect>
                  </a14:imgLayer>
                </a14:imgProps>
              </a:ext>
              <a:ext uri="{28A0092B-C50C-407E-A947-70E740481C1C}">
                <a14:useLocalDpi xmlns:a14="http://schemas.microsoft.com/office/drawing/2010/main" val="0"/>
              </a:ext>
            </a:extLst>
          </a:blip>
          <a:stretch>
            <a:fillRect/>
          </a:stretch>
        </p:blipFill>
        <p:spPr>
          <a:xfrm>
            <a:off x="2726526" y="1470746"/>
            <a:ext cx="3690948" cy="3916507"/>
          </a:xfrm>
          <a:prstGeom prst="rect">
            <a:avLst/>
          </a:prstGeom>
        </p:spPr>
      </p:pic>
    </p:spTree>
    <p:extLst>
      <p:ext uri="{BB962C8B-B14F-4D97-AF65-F5344CB8AC3E}">
        <p14:creationId xmlns:p14="http://schemas.microsoft.com/office/powerpoint/2010/main" val="1622075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493" y="73670"/>
            <a:ext cx="2465932" cy="1325563"/>
          </a:xfrm>
        </p:spPr>
        <p:txBody>
          <a:bodyPr/>
          <a:lstStyle/>
          <a:p>
            <a:r>
              <a:rPr lang="en-US" dirty="0"/>
              <a:t>Contact </a:t>
            </a:r>
          </a:p>
        </p:txBody>
      </p:sp>
      <p:sp>
        <p:nvSpPr>
          <p:cNvPr id="6" name="Text Placeholder 2"/>
          <p:cNvSpPr txBox="1">
            <a:spLocks/>
          </p:cNvSpPr>
          <p:nvPr/>
        </p:nvSpPr>
        <p:spPr>
          <a:xfrm>
            <a:off x="491246" y="1193032"/>
            <a:ext cx="6607907" cy="249833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800" dirty="0">
                <a:solidFill>
                  <a:schemeClr val="tx1"/>
                </a:solidFill>
              </a:rPr>
              <a:t>Toni Tisdale</a:t>
            </a:r>
          </a:p>
          <a:p>
            <a:pPr marL="0" indent="0">
              <a:lnSpc>
                <a:spcPct val="100000"/>
              </a:lnSpc>
              <a:spcBef>
                <a:spcPts val="0"/>
              </a:spcBef>
              <a:buFont typeface="Arial" panose="020B0604020202020204" pitchFamily="34" charset="0"/>
              <a:buNone/>
            </a:pPr>
            <a:r>
              <a:rPr lang="en-US" sz="1400" dirty="0">
                <a:solidFill>
                  <a:schemeClr val="tx1"/>
                </a:solidFill>
              </a:rPr>
              <a:t>Principal Planner, Resource Development Team Lead</a:t>
            </a:r>
          </a:p>
          <a:p>
            <a:pPr marL="0" indent="0">
              <a:lnSpc>
                <a:spcPct val="100000"/>
              </a:lnSpc>
              <a:spcBef>
                <a:spcPts val="0"/>
              </a:spcBef>
              <a:buFont typeface="Arial" panose="020B0604020202020204" pitchFamily="34" charset="0"/>
              <a:buNone/>
            </a:pPr>
            <a:r>
              <a:rPr lang="en-US" sz="1400" dirty="0">
                <a:solidFill>
                  <a:schemeClr val="tx1"/>
                </a:solidFill>
                <a:hlinkClick r:id="rId3"/>
              </a:rPr>
              <a:t>ttisdale@compassidaho.org</a:t>
            </a:r>
            <a:endParaRPr lang="en-US" sz="1400" dirty="0">
              <a:solidFill>
                <a:schemeClr val="tx1"/>
              </a:solidFill>
            </a:endParaRPr>
          </a:p>
          <a:p>
            <a:pPr marL="0" indent="0">
              <a:lnSpc>
                <a:spcPct val="100000"/>
              </a:lnSpc>
              <a:spcBef>
                <a:spcPts val="0"/>
              </a:spcBef>
              <a:buFont typeface="Arial" panose="020B0604020202020204" pitchFamily="34" charset="0"/>
              <a:buNone/>
            </a:pPr>
            <a:endParaRPr lang="en-US" sz="1400" dirty="0">
              <a:solidFill>
                <a:schemeClr val="tx1"/>
              </a:solidFill>
            </a:endParaRPr>
          </a:p>
          <a:p>
            <a:pPr marL="0" indent="0">
              <a:lnSpc>
                <a:spcPct val="100000"/>
              </a:lnSpc>
              <a:spcBef>
                <a:spcPts val="0"/>
              </a:spcBef>
              <a:buNone/>
            </a:pPr>
            <a:r>
              <a:rPr lang="en-US" sz="1800" dirty="0">
                <a:solidFill>
                  <a:schemeClr val="tx1"/>
                </a:solidFill>
              </a:rPr>
              <a:t>Matt Carlson</a:t>
            </a:r>
          </a:p>
          <a:p>
            <a:pPr marL="0" indent="0">
              <a:lnSpc>
                <a:spcPct val="100000"/>
              </a:lnSpc>
              <a:spcBef>
                <a:spcPts val="0"/>
              </a:spcBef>
              <a:buNone/>
            </a:pPr>
            <a:r>
              <a:rPr lang="en-US" sz="1400" dirty="0">
                <a:solidFill>
                  <a:schemeClr val="tx1"/>
                </a:solidFill>
              </a:rPr>
              <a:t>Grant Writer and Administrator</a:t>
            </a:r>
          </a:p>
          <a:p>
            <a:pPr marL="0" indent="0">
              <a:lnSpc>
                <a:spcPct val="100000"/>
              </a:lnSpc>
              <a:spcBef>
                <a:spcPts val="0"/>
              </a:spcBef>
              <a:buNone/>
            </a:pPr>
            <a:r>
              <a:rPr lang="en-US" sz="1400" dirty="0">
                <a:solidFill>
                  <a:schemeClr val="tx1"/>
                </a:solidFill>
                <a:hlinkClick r:id="rId4"/>
              </a:rPr>
              <a:t>mcarlson@compassidaho.org</a:t>
            </a:r>
            <a:r>
              <a:rPr lang="en-US" sz="1400" dirty="0">
                <a:solidFill>
                  <a:schemeClr val="tx1"/>
                </a:solidFill>
              </a:rPr>
              <a:t> </a:t>
            </a:r>
          </a:p>
          <a:p>
            <a:pPr marL="0" indent="0">
              <a:lnSpc>
                <a:spcPct val="100000"/>
              </a:lnSpc>
              <a:spcBef>
                <a:spcPts val="0"/>
              </a:spcBef>
              <a:buFont typeface="Arial" panose="020B0604020202020204" pitchFamily="34" charset="0"/>
              <a:buNone/>
            </a:pPr>
            <a:endParaRPr lang="en-US" sz="1800" dirty="0">
              <a:solidFill>
                <a:schemeClr val="tx1"/>
              </a:solidFill>
            </a:endParaRPr>
          </a:p>
          <a:p>
            <a:pPr marL="0" indent="0">
              <a:lnSpc>
                <a:spcPct val="100000"/>
              </a:lnSpc>
              <a:spcBef>
                <a:spcPts val="0"/>
              </a:spcBef>
              <a:buFont typeface="Arial" panose="020B0604020202020204" pitchFamily="34" charset="0"/>
              <a:buNone/>
            </a:pPr>
            <a:r>
              <a:rPr lang="en-US" sz="1800" dirty="0">
                <a:solidFill>
                  <a:schemeClr val="tx1"/>
                </a:solidFill>
              </a:rPr>
              <a:t>Sherone Sader</a:t>
            </a:r>
          </a:p>
          <a:p>
            <a:pPr marL="0" indent="0">
              <a:lnSpc>
                <a:spcPct val="100000"/>
              </a:lnSpc>
              <a:spcBef>
                <a:spcPts val="0"/>
              </a:spcBef>
              <a:buFont typeface="Arial" panose="020B0604020202020204" pitchFamily="34" charset="0"/>
              <a:buNone/>
            </a:pPr>
            <a:r>
              <a:rPr lang="en-US" sz="1400" dirty="0">
                <a:solidFill>
                  <a:schemeClr val="tx1"/>
                </a:solidFill>
              </a:rPr>
              <a:t>Resource Development Assistant</a:t>
            </a:r>
          </a:p>
          <a:p>
            <a:pPr marL="0" indent="0">
              <a:lnSpc>
                <a:spcPct val="100000"/>
              </a:lnSpc>
              <a:spcBef>
                <a:spcPts val="0"/>
              </a:spcBef>
              <a:buFont typeface="Arial" panose="020B0604020202020204" pitchFamily="34" charset="0"/>
              <a:buNone/>
            </a:pPr>
            <a:r>
              <a:rPr lang="en-US" sz="1400" dirty="0">
                <a:solidFill>
                  <a:schemeClr val="tx1"/>
                </a:solidFill>
                <a:hlinkClick r:id="rId5"/>
              </a:rPr>
              <a:t>ssader@compassidaho.org</a:t>
            </a:r>
            <a:endParaRPr lang="en-US" sz="1400" dirty="0">
              <a:solidFill>
                <a:schemeClr val="tx1"/>
              </a:solidFill>
            </a:endParaRPr>
          </a:p>
          <a:p>
            <a:pPr marL="0" indent="0">
              <a:lnSpc>
                <a:spcPct val="100000"/>
              </a:lnSpc>
              <a:spcBef>
                <a:spcPts val="0"/>
              </a:spcBef>
              <a:buFont typeface="Arial" panose="020B0604020202020204" pitchFamily="34" charset="0"/>
              <a:buNone/>
            </a:pPr>
            <a:endParaRPr lang="en-US" sz="1400" dirty="0">
              <a:solidFill>
                <a:schemeClr val="tx1"/>
              </a:solidFill>
            </a:endParaRPr>
          </a:p>
          <a:p>
            <a:pPr marL="0" indent="0">
              <a:buFont typeface="Arial" panose="020B0604020202020204" pitchFamily="34" charset="0"/>
              <a:buNone/>
            </a:pPr>
            <a:endParaRPr lang="en-US" dirty="0"/>
          </a:p>
        </p:txBody>
      </p:sp>
      <p:sp>
        <p:nvSpPr>
          <p:cNvPr id="34" name="Text Placeholder 2"/>
          <p:cNvSpPr txBox="1">
            <a:spLocks/>
          </p:cNvSpPr>
          <p:nvPr/>
        </p:nvSpPr>
        <p:spPr>
          <a:xfrm>
            <a:off x="3147805" y="4127904"/>
            <a:ext cx="2427805" cy="390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400" dirty="0">
                <a:solidFill>
                  <a:schemeClr val="tx1"/>
                </a:solidFill>
              </a:rPr>
              <a:t>www.compassidaho.org</a:t>
            </a:r>
          </a:p>
        </p:txBody>
      </p:sp>
      <p:sp>
        <p:nvSpPr>
          <p:cNvPr id="39" name="Text Placeholder 2"/>
          <p:cNvSpPr txBox="1">
            <a:spLocks/>
          </p:cNvSpPr>
          <p:nvPr/>
        </p:nvSpPr>
        <p:spPr>
          <a:xfrm>
            <a:off x="1095138" y="4698460"/>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solidFill>
                  <a:schemeClr val="tx1"/>
                </a:solidFill>
                <a:latin typeface="+mj-lt"/>
                <a:ea typeface="Verdana" panose="020B0604030504040204" pitchFamily="34" charset="0"/>
                <a:cs typeface="Verdana" panose="020B0604030504040204" pitchFamily="34" charset="0"/>
              </a:rPr>
              <a:t>www.facebook.com/compassidaho</a:t>
            </a:r>
          </a:p>
          <a:p>
            <a:pPr marL="0" indent="0">
              <a:buFont typeface="Arial" panose="020B0604020202020204" pitchFamily="34" charset="0"/>
              <a:buNone/>
            </a:pPr>
            <a:endParaRPr lang="en-US" sz="12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40" name="Text Placeholder 2"/>
          <p:cNvSpPr txBox="1">
            <a:spLocks/>
          </p:cNvSpPr>
          <p:nvPr/>
        </p:nvSpPr>
        <p:spPr>
          <a:xfrm>
            <a:off x="1084628" y="5182946"/>
            <a:ext cx="4226119"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solidFill>
                  <a:schemeClr val="tx1"/>
                </a:solidFill>
                <a:latin typeface="+mj-lt"/>
                <a:ea typeface="Verdana" panose="020B0604030504040204" pitchFamily="34" charset="0"/>
                <a:cs typeface="Verdana" panose="020B0604030504040204" pitchFamily="34" charset="0"/>
              </a:rPr>
              <a:t>www.twitter.com/compassidaho</a:t>
            </a:r>
          </a:p>
          <a:p>
            <a:pPr marL="0" indent="0">
              <a:buFont typeface="Arial" panose="020B0604020202020204" pitchFamily="34" charset="0"/>
              <a:buNone/>
            </a:pPr>
            <a:endParaRPr lang="en-US" sz="1200" dirty="0">
              <a:solidFill>
                <a:schemeClr val="bg1">
                  <a:lumMod val="50000"/>
                </a:schemeClr>
              </a:solidFill>
              <a:latin typeface="+mj-lt"/>
              <a:ea typeface="Verdana" panose="020B0604030504040204" pitchFamily="34" charset="0"/>
              <a:cs typeface="Verdana" panose="020B0604030504040204" pitchFamily="34" charset="0"/>
            </a:endParaRPr>
          </a:p>
        </p:txBody>
      </p:sp>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6008" y="4055446"/>
            <a:ext cx="466083" cy="466083"/>
          </a:xfrm>
          <a:prstGeom prst="rect">
            <a:avLst/>
          </a:prstGeom>
        </p:spPr>
      </p:pic>
      <p:sp>
        <p:nvSpPr>
          <p:cNvPr id="31" name="Text Placeholder 2"/>
          <p:cNvSpPr txBox="1">
            <a:spLocks/>
          </p:cNvSpPr>
          <p:nvPr/>
        </p:nvSpPr>
        <p:spPr>
          <a:xfrm>
            <a:off x="5371363" y="4713744"/>
            <a:ext cx="3455581"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solidFill>
                  <a:schemeClr val="tx1"/>
                </a:solidFill>
                <a:latin typeface="+mj-lt"/>
                <a:ea typeface="Verdana" panose="020B0604030504040204" pitchFamily="34" charset="0"/>
                <a:cs typeface="Verdana" panose="020B0604030504040204" pitchFamily="34" charset="0"/>
              </a:rPr>
              <a:t>www.instagram.com/compassidaho</a:t>
            </a:r>
          </a:p>
          <a:p>
            <a:pPr marL="0" indent="0">
              <a:buFont typeface="Arial" panose="020B0604020202020204" pitchFamily="34" charset="0"/>
              <a:buNone/>
            </a:pPr>
            <a:endParaRPr lang="en-US" sz="12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32" name="Text Placeholder 2"/>
          <p:cNvSpPr txBox="1">
            <a:spLocks/>
          </p:cNvSpPr>
          <p:nvPr/>
        </p:nvSpPr>
        <p:spPr>
          <a:xfrm>
            <a:off x="5402819" y="5200621"/>
            <a:ext cx="3455581"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200" dirty="0">
                <a:solidFill>
                  <a:schemeClr val="tx1"/>
                </a:solidFill>
                <a:latin typeface="+mj-lt"/>
                <a:ea typeface="Verdana" panose="020B0604030504040204" pitchFamily="34" charset="0"/>
                <a:cs typeface="Verdana" panose="020B0604030504040204" pitchFamily="34" charset="0"/>
              </a:rPr>
              <a:t>www.youtube.com/compassidaho</a:t>
            </a:r>
          </a:p>
          <a:p>
            <a:pPr marL="0" indent="0">
              <a:buFont typeface="Arial" panose="020B0604020202020204" pitchFamily="34" charset="0"/>
              <a:buNone/>
            </a:pPr>
            <a:endParaRPr lang="en-US" sz="1200" dirty="0">
              <a:solidFill>
                <a:schemeClr val="bg1">
                  <a:lumMod val="50000"/>
                </a:schemeClr>
              </a:solidFill>
              <a:latin typeface="+mj-lt"/>
              <a:ea typeface="Verdana" panose="020B0604030504040204" pitchFamily="34" charset="0"/>
              <a:cs typeface="Verdana" panose="020B0604030504040204" pitchFamily="34" charset="0"/>
            </a:endParaRPr>
          </a:p>
        </p:txBody>
      </p:sp>
      <p:sp>
        <p:nvSpPr>
          <p:cNvPr id="43" name="Title 1"/>
          <p:cNvSpPr txBox="1">
            <a:spLocks/>
          </p:cNvSpPr>
          <p:nvPr/>
        </p:nvSpPr>
        <p:spPr>
          <a:xfrm>
            <a:off x="2820957" y="3375290"/>
            <a:ext cx="2954835" cy="571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Find us online!</a:t>
            </a: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910" y="4667950"/>
            <a:ext cx="419971" cy="419971"/>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030" y="5140766"/>
            <a:ext cx="466345" cy="466345"/>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242" y="5646537"/>
            <a:ext cx="443623" cy="443623"/>
          </a:xfrm>
          <a:prstGeom prst="rect">
            <a:avLst/>
          </a:prstGeom>
        </p:spPr>
      </p:pic>
      <p:sp>
        <p:nvSpPr>
          <p:cNvPr id="44" name="Text Placeholder 2"/>
          <p:cNvSpPr txBox="1">
            <a:spLocks/>
          </p:cNvSpPr>
          <p:nvPr/>
        </p:nvSpPr>
        <p:spPr>
          <a:xfrm>
            <a:off x="1074118" y="5695971"/>
            <a:ext cx="4046854" cy="4643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dirty="0">
                <a:solidFill>
                  <a:schemeClr val="tx1"/>
                </a:solidFill>
                <a:latin typeface="+mj-lt"/>
                <a:ea typeface="Verdana" panose="020B0604030504040204" pitchFamily="34" charset="0"/>
                <a:cs typeface="Verdana" panose="020B0604030504040204" pitchFamily="34" charset="0"/>
              </a:rPr>
              <a:t>www.linkedin.com/company/compassidaho</a:t>
            </a:r>
            <a:endParaRPr lang="en-US" sz="1200" dirty="0">
              <a:solidFill>
                <a:schemeClr val="bg1">
                  <a:lumMod val="50000"/>
                </a:schemeClr>
              </a:solidFill>
              <a:latin typeface="+mj-lt"/>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88747" y="4683936"/>
            <a:ext cx="408970" cy="408970"/>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0942" y="5176105"/>
            <a:ext cx="403512" cy="403512"/>
          </a:xfrm>
          <a:prstGeom prst="rect">
            <a:avLst/>
          </a:prstGeom>
        </p:spPr>
      </p:pic>
      <p:sp>
        <p:nvSpPr>
          <p:cNvPr id="12" name="Curved Left Arrow 11"/>
          <p:cNvSpPr/>
          <p:nvPr/>
        </p:nvSpPr>
        <p:spPr>
          <a:xfrm>
            <a:off x="5575610" y="3595408"/>
            <a:ext cx="513496" cy="862324"/>
          </a:xfrm>
          <a:prstGeom prst="curvedLeftArrow">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1F11BAEF-7949-FAA3-58E7-DD8A10FF124F}"/>
              </a:ext>
            </a:extLst>
          </p:cNvPr>
          <p:cNvSpPr txBox="1"/>
          <p:nvPr/>
        </p:nvSpPr>
        <p:spPr>
          <a:xfrm>
            <a:off x="2401785" y="3520564"/>
            <a:ext cx="4803568" cy="369332"/>
          </a:xfrm>
          <a:prstGeom prst="rect">
            <a:avLst/>
          </a:prstGeom>
          <a:noFill/>
        </p:spPr>
        <p:txBody>
          <a:bodyPr wrap="square">
            <a:spAutoFit/>
          </a:bodyPr>
          <a:lstStyle/>
          <a:p>
            <a:endParaRPr lang="en-US" dirty="0"/>
          </a:p>
        </p:txBody>
      </p:sp>
      <p:pic>
        <p:nvPicPr>
          <p:cNvPr id="24" name="Picture 23" descr="Shape&#10;&#10;Description automatically generated with low confidence">
            <a:extLst>
              <a:ext uri="{FF2B5EF4-FFF2-40B4-BE49-F238E27FC236}">
                <a16:creationId xmlns:a16="http://schemas.microsoft.com/office/drawing/2014/main" id="{6BA32DA4-8FAE-DDF7-63B7-EB450049D8A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4540" y="5495537"/>
            <a:ext cx="701248" cy="699346"/>
          </a:xfrm>
          <a:prstGeom prst="rect">
            <a:avLst/>
          </a:prstGeom>
        </p:spPr>
      </p:pic>
      <p:sp>
        <p:nvSpPr>
          <p:cNvPr id="27" name="Text Placeholder 2">
            <a:extLst>
              <a:ext uri="{FF2B5EF4-FFF2-40B4-BE49-F238E27FC236}">
                <a16:creationId xmlns:a16="http://schemas.microsoft.com/office/drawing/2014/main" id="{482477FE-AFE6-F401-362F-1EF72EB98AAB}"/>
              </a:ext>
            </a:extLst>
          </p:cNvPr>
          <p:cNvSpPr txBox="1">
            <a:spLocks/>
          </p:cNvSpPr>
          <p:nvPr/>
        </p:nvSpPr>
        <p:spPr>
          <a:xfrm>
            <a:off x="5397717" y="5664441"/>
            <a:ext cx="3503677" cy="344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47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47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47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47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200" dirty="0">
                <a:solidFill>
                  <a:schemeClr val="tx1"/>
                </a:solidFill>
                <a:latin typeface="+mj-lt"/>
                <a:ea typeface="Verdana" panose="020B0604030504040204" pitchFamily="34" charset="0"/>
                <a:cs typeface="Verdana" panose="020B0604030504040204" pitchFamily="34" charset="0"/>
              </a:rPr>
              <a:t>www.nextdoor.com/COMPASSidaho</a:t>
            </a:r>
          </a:p>
        </p:txBody>
      </p:sp>
    </p:spTree>
    <p:extLst>
      <p:ext uri="{BB962C8B-B14F-4D97-AF65-F5344CB8AC3E}">
        <p14:creationId xmlns:p14="http://schemas.microsoft.com/office/powerpoint/2010/main" val="3658373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87FB3F-4B1D-A2B3-460E-B9C7D97576FF}"/>
              </a:ext>
            </a:extLst>
          </p:cNvPr>
          <p:cNvSpPr/>
          <p:nvPr/>
        </p:nvSpPr>
        <p:spPr>
          <a:xfrm>
            <a:off x="-10655" y="1525050"/>
            <a:ext cx="9143999" cy="23496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C78413DD-0F7D-8DD4-8FB1-209F66CCADC0}"/>
              </a:ext>
            </a:extLst>
          </p:cNvPr>
          <p:cNvGrpSpPr/>
          <p:nvPr/>
        </p:nvGrpSpPr>
        <p:grpSpPr>
          <a:xfrm>
            <a:off x="831070" y="4127239"/>
            <a:ext cx="6012725" cy="1668542"/>
            <a:chOff x="1574020" y="2037638"/>
            <a:chExt cx="6012725" cy="1668542"/>
          </a:xfrm>
        </p:grpSpPr>
        <p:sp>
          <p:nvSpPr>
            <p:cNvPr id="7" name="Rectangle: Rounded Corners 6">
              <a:extLst>
                <a:ext uri="{FF2B5EF4-FFF2-40B4-BE49-F238E27FC236}">
                  <a16:creationId xmlns:a16="http://schemas.microsoft.com/office/drawing/2014/main" id="{ED943EDF-E91C-BC9B-C70F-5A59ED03043F}"/>
                </a:ext>
              </a:extLst>
            </p:cNvPr>
            <p:cNvSpPr/>
            <p:nvPr/>
          </p:nvSpPr>
          <p:spPr>
            <a:xfrm>
              <a:off x="1581843" y="2037638"/>
              <a:ext cx="1627217" cy="994172"/>
            </a:xfrm>
            <a:prstGeom prst="roundRect">
              <a:avLst/>
            </a:prstGeom>
            <a:solidFill>
              <a:srgbClr val="D0DBF0"/>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Rectangle: Rounded Corners 8">
              <a:extLst>
                <a:ext uri="{FF2B5EF4-FFF2-40B4-BE49-F238E27FC236}">
                  <a16:creationId xmlns:a16="http://schemas.microsoft.com/office/drawing/2014/main" id="{869ECBA6-C4E2-050C-C91E-AFE498667B29}"/>
                </a:ext>
              </a:extLst>
            </p:cNvPr>
            <p:cNvSpPr/>
            <p:nvPr/>
          </p:nvSpPr>
          <p:spPr>
            <a:xfrm>
              <a:off x="3775360" y="2037638"/>
              <a:ext cx="1627217" cy="994172"/>
            </a:xfrm>
            <a:prstGeom prst="roundRect">
              <a:avLst/>
            </a:prstGeom>
            <a:solidFill>
              <a:srgbClr val="D0DBF0"/>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Rounded Corners 9">
              <a:extLst>
                <a:ext uri="{FF2B5EF4-FFF2-40B4-BE49-F238E27FC236}">
                  <a16:creationId xmlns:a16="http://schemas.microsoft.com/office/drawing/2014/main" id="{72E5410C-D1C5-A94B-FF90-D18321B1E8DE}"/>
                </a:ext>
              </a:extLst>
            </p:cNvPr>
            <p:cNvSpPr/>
            <p:nvPr/>
          </p:nvSpPr>
          <p:spPr>
            <a:xfrm>
              <a:off x="5959528" y="2037638"/>
              <a:ext cx="1627217" cy="994172"/>
            </a:xfrm>
            <a:prstGeom prst="roundRect">
              <a:avLst/>
            </a:prstGeom>
            <a:solidFill>
              <a:srgbClr val="D0DBF0"/>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a:extLst>
                <a:ext uri="{FF2B5EF4-FFF2-40B4-BE49-F238E27FC236}">
                  <a16:creationId xmlns:a16="http://schemas.microsoft.com/office/drawing/2014/main" id="{0D71C794-5415-6E4A-72BB-41A71E1A9A99}"/>
                </a:ext>
              </a:extLst>
            </p:cNvPr>
            <p:cNvSpPr txBox="1"/>
            <p:nvPr/>
          </p:nvSpPr>
          <p:spPr>
            <a:xfrm>
              <a:off x="6180889" y="2380464"/>
              <a:ext cx="1282124" cy="307777"/>
            </a:xfrm>
            <a:prstGeom prst="rect">
              <a:avLst/>
            </a:prstGeom>
            <a:noFill/>
          </p:spPr>
          <p:txBody>
            <a:bodyPr wrap="square" rtlCol="0">
              <a:spAutoFit/>
            </a:bodyPr>
            <a:lstStyle/>
            <a:p>
              <a:pPr algn="ctr"/>
              <a:r>
                <a:rPr lang="en-US" sz="1400" b="1" dirty="0"/>
                <a:t>Ranking</a:t>
              </a:r>
              <a:endParaRPr lang="en-US" sz="1350" dirty="0"/>
            </a:p>
          </p:txBody>
        </p:sp>
        <p:cxnSp>
          <p:nvCxnSpPr>
            <p:cNvPr id="23" name="Straight Arrow Connector 22">
              <a:extLst>
                <a:ext uri="{FF2B5EF4-FFF2-40B4-BE49-F238E27FC236}">
                  <a16:creationId xmlns:a16="http://schemas.microsoft.com/office/drawing/2014/main" id="{41F0DB19-3397-ED56-E5D6-0C8C2CDF03A0}"/>
                </a:ext>
              </a:extLst>
            </p:cNvPr>
            <p:cNvCxnSpPr>
              <a:cxnSpLocks/>
              <a:endCxn id="9" idx="1"/>
            </p:cNvCxnSpPr>
            <p:nvPr/>
          </p:nvCxnSpPr>
          <p:spPr>
            <a:xfrm>
              <a:off x="3209060" y="2530505"/>
              <a:ext cx="566300" cy="4220"/>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B45F82D-8DDC-F092-DD8B-D917F6C38A70}"/>
                </a:ext>
              </a:extLst>
            </p:cNvPr>
            <p:cNvCxnSpPr>
              <a:cxnSpLocks/>
              <a:stCxn id="9" idx="3"/>
            </p:cNvCxnSpPr>
            <p:nvPr/>
          </p:nvCxnSpPr>
          <p:spPr>
            <a:xfrm flipV="1">
              <a:off x="5402577" y="2530505"/>
              <a:ext cx="556952" cy="4220"/>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097A14A-2037-0CAC-F3CE-CDD56C586A64}"/>
                </a:ext>
              </a:extLst>
            </p:cNvPr>
            <p:cNvSpPr txBox="1"/>
            <p:nvPr/>
          </p:nvSpPr>
          <p:spPr>
            <a:xfrm>
              <a:off x="3760577" y="2102044"/>
              <a:ext cx="1551520" cy="954107"/>
            </a:xfrm>
            <a:prstGeom prst="rect">
              <a:avLst/>
            </a:prstGeom>
            <a:noFill/>
          </p:spPr>
          <p:txBody>
            <a:bodyPr wrap="square" rtlCol="0">
              <a:spAutoFit/>
            </a:bodyPr>
            <a:lstStyle/>
            <a:p>
              <a:pPr algn="ctr"/>
              <a:r>
                <a:rPr lang="en-US" sz="1400" b="1" dirty="0"/>
                <a:t>Scoring</a:t>
              </a:r>
            </a:p>
            <a:p>
              <a:pPr marL="214313" indent="-214313">
                <a:buFont typeface="Arial" panose="020B0604020202020204" pitchFamily="34" charset="0"/>
                <a:buChar char="•"/>
              </a:pPr>
              <a:r>
                <a:rPr lang="en-US" sz="1400" dirty="0"/>
                <a:t>Informative</a:t>
              </a:r>
            </a:p>
            <a:p>
              <a:pPr marL="214313" indent="-214313">
                <a:buFont typeface="Arial" panose="020B0604020202020204" pitchFamily="34" charset="0"/>
                <a:buChar char="•"/>
              </a:pPr>
              <a:r>
                <a:rPr lang="en-US" sz="1400" dirty="0"/>
                <a:t>Preliminary rank</a:t>
              </a:r>
            </a:p>
          </p:txBody>
        </p:sp>
        <p:sp>
          <p:nvSpPr>
            <p:cNvPr id="49" name="TextBox 48">
              <a:extLst>
                <a:ext uri="{FF2B5EF4-FFF2-40B4-BE49-F238E27FC236}">
                  <a16:creationId xmlns:a16="http://schemas.microsoft.com/office/drawing/2014/main" id="{F21263F5-9CFC-4B83-8F6A-484244672614}"/>
                </a:ext>
              </a:extLst>
            </p:cNvPr>
            <p:cNvSpPr txBox="1"/>
            <p:nvPr/>
          </p:nvSpPr>
          <p:spPr>
            <a:xfrm>
              <a:off x="1574020" y="2074045"/>
              <a:ext cx="1482779" cy="1161857"/>
            </a:xfrm>
            <a:prstGeom prst="rect">
              <a:avLst/>
            </a:prstGeom>
            <a:noFill/>
          </p:spPr>
          <p:txBody>
            <a:bodyPr wrap="square" rtlCol="0">
              <a:spAutoFit/>
            </a:bodyPr>
            <a:lstStyle/>
            <a:p>
              <a:pPr algn="ctr"/>
              <a:r>
                <a:rPr lang="en-US" sz="1400" b="1" dirty="0"/>
                <a:t>Scores</a:t>
              </a:r>
            </a:p>
            <a:p>
              <a:pPr marL="214313" indent="-214313">
                <a:buFont typeface="Arial" panose="020B0604020202020204" pitchFamily="34" charset="0"/>
                <a:buChar char="•"/>
              </a:pPr>
              <a:r>
                <a:rPr lang="en-US" sz="1400" dirty="0"/>
                <a:t>TIP score, including 20% of CIM </a:t>
              </a:r>
            </a:p>
            <a:p>
              <a:endParaRPr lang="en-US" sz="1350" dirty="0"/>
            </a:p>
          </p:txBody>
        </p:sp>
        <p:sp>
          <p:nvSpPr>
            <p:cNvPr id="51" name="TextBox 50">
              <a:extLst>
                <a:ext uri="{FF2B5EF4-FFF2-40B4-BE49-F238E27FC236}">
                  <a16:creationId xmlns:a16="http://schemas.microsoft.com/office/drawing/2014/main" id="{652005CE-A062-EA4B-E849-60BE0234924F}"/>
                </a:ext>
              </a:extLst>
            </p:cNvPr>
            <p:cNvSpPr txBox="1"/>
            <p:nvPr/>
          </p:nvSpPr>
          <p:spPr>
            <a:xfrm>
              <a:off x="1574020" y="3090627"/>
              <a:ext cx="2921780" cy="615553"/>
            </a:xfrm>
            <a:prstGeom prst="rect">
              <a:avLst/>
            </a:prstGeom>
            <a:noFill/>
          </p:spPr>
          <p:txBody>
            <a:bodyPr wrap="square" rtlCol="0">
              <a:spAutoFit/>
            </a:bodyPr>
            <a:lstStyle/>
            <a:p>
              <a:r>
                <a:rPr lang="en-US" b="1" dirty="0"/>
                <a:t>Scored Projects</a:t>
              </a:r>
            </a:p>
            <a:p>
              <a:r>
                <a:rPr lang="en-US" sz="1600" dirty="0"/>
                <a:t>STBG, TAP, CRP</a:t>
              </a:r>
            </a:p>
          </p:txBody>
        </p:sp>
      </p:grpSp>
      <p:sp>
        <p:nvSpPr>
          <p:cNvPr id="34" name="Title 1">
            <a:extLst>
              <a:ext uri="{FF2B5EF4-FFF2-40B4-BE49-F238E27FC236}">
                <a16:creationId xmlns:a16="http://schemas.microsoft.com/office/drawing/2014/main" id="{88285F30-792A-4905-B3D3-89A050EC49A0}"/>
              </a:ext>
            </a:extLst>
          </p:cNvPr>
          <p:cNvSpPr txBox="1">
            <a:spLocks/>
          </p:cNvSpPr>
          <p:nvPr/>
        </p:nvSpPr>
        <p:spPr>
          <a:xfrm>
            <a:off x="783444" y="219507"/>
            <a:ext cx="7392705" cy="13958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5">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Roadmap to Ranking:</a:t>
            </a:r>
          </a:p>
        </p:txBody>
      </p:sp>
      <p:grpSp>
        <p:nvGrpSpPr>
          <p:cNvPr id="3" name="Group 2">
            <a:extLst>
              <a:ext uri="{FF2B5EF4-FFF2-40B4-BE49-F238E27FC236}">
                <a16:creationId xmlns:a16="http://schemas.microsoft.com/office/drawing/2014/main" id="{FCD4E7B0-ADD8-3007-301B-4B916F4F6871}"/>
              </a:ext>
            </a:extLst>
          </p:cNvPr>
          <p:cNvGrpSpPr/>
          <p:nvPr/>
        </p:nvGrpSpPr>
        <p:grpSpPr>
          <a:xfrm>
            <a:off x="838893" y="1968395"/>
            <a:ext cx="3745432" cy="1748202"/>
            <a:chOff x="1574020" y="4047579"/>
            <a:chExt cx="3745432" cy="1748202"/>
          </a:xfrm>
        </p:grpSpPr>
        <p:sp>
          <p:nvSpPr>
            <p:cNvPr id="19" name="Rectangle: Rounded Corners 18">
              <a:extLst>
                <a:ext uri="{FF2B5EF4-FFF2-40B4-BE49-F238E27FC236}">
                  <a16:creationId xmlns:a16="http://schemas.microsoft.com/office/drawing/2014/main" id="{A9A7617B-ED45-B7EB-0869-65E05ABAEE76}"/>
                </a:ext>
              </a:extLst>
            </p:cNvPr>
            <p:cNvSpPr/>
            <p:nvPr/>
          </p:nvSpPr>
          <p:spPr>
            <a:xfrm>
              <a:off x="1581843" y="4047579"/>
              <a:ext cx="1627217" cy="994172"/>
            </a:xfrm>
            <a:prstGeom prst="roundRect">
              <a:avLst/>
            </a:prstGeom>
            <a:solidFill>
              <a:srgbClr val="D0DBF0"/>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TextBox 19">
              <a:extLst>
                <a:ext uri="{FF2B5EF4-FFF2-40B4-BE49-F238E27FC236}">
                  <a16:creationId xmlns:a16="http://schemas.microsoft.com/office/drawing/2014/main" id="{0FDD741C-9BEB-7DC1-5DFB-7D21CBDF7B9F}"/>
                </a:ext>
              </a:extLst>
            </p:cNvPr>
            <p:cNvSpPr txBox="1"/>
            <p:nvPr/>
          </p:nvSpPr>
          <p:spPr>
            <a:xfrm>
              <a:off x="1610159" y="4302290"/>
              <a:ext cx="1570584" cy="553998"/>
            </a:xfrm>
            <a:prstGeom prst="rect">
              <a:avLst/>
            </a:prstGeom>
            <a:noFill/>
          </p:spPr>
          <p:txBody>
            <a:bodyPr wrap="square" rtlCol="0">
              <a:spAutoFit/>
            </a:bodyPr>
            <a:lstStyle/>
            <a:p>
              <a:pPr algn="ctr"/>
              <a:r>
                <a:rPr lang="en-US" sz="1400" b="1" dirty="0"/>
                <a:t>Paired</a:t>
              </a:r>
              <a:r>
                <a:rPr lang="en-US" sz="1600" b="1" dirty="0"/>
                <a:t> </a:t>
              </a:r>
              <a:r>
                <a:rPr lang="en-US" sz="1400" b="1" dirty="0"/>
                <a:t>Comparison</a:t>
              </a:r>
              <a:endParaRPr lang="en-US" sz="1600" dirty="0"/>
            </a:p>
          </p:txBody>
        </p:sp>
        <p:sp>
          <p:nvSpPr>
            <p:cNvPr id="38" name="Rectangle: Rounded Corners 37">
              <a:extLst>
                <a:ext uri="{FF2B5EF4-FFF2-40B4-BE49-F238E27FC236}">
                  <a16:creationId xmlns:a16="http://schemas.microsoft.com/office/drawing/2014/main" id="{DA8910A9-46E4-BA66-C145-6E315A02F988}"/>
                </a:ext>
              </a:extLst>
            </p:cNvPr>
            <p:cNvSpPr/>
            <p:nvPr/>
          </p:nvSpPr>
          <p:spPr>
            <a:xfrm>
              <a:off x="3692235" y="4047579"/>
              <a:ext cx="1627217" cy="994172"/>
            </a:xfrm>
            <a:prstGeom prst="roundRect">
              <a:avLst/>
            </a:prstGeom>
            <a:solidFill>
              <a:srgbClr val="D0DBF0"/>
            </a:solidFill>
            <a:ln w="1905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39" name="Straight Arrow Connector 38">
              <a:extLst>
                <a:ext uri="{FF2B5EF4-FFF2-40B4-BE49-F238E27FC236}">
                  <a16:creationId xmlns:a16="http://schemas.microsoft.com/office/drawing/2014/main" id="{8D35F29B-4A32-BB4E-8B20-C4225A8A8875}"/>
                </a:ext>
              </a:extLst>
            </p:cNvPr>
            <p:cNvCxnSpPr>
              <a:cxnSpLocks/>
              <a:endCxn id="38" idx="1"/>
            </p:cNvCxnSpPr>
            <p:nvPr/>
          </p:nvCxnSpPr>
          <p:spPr>
            <a:xfrm>
              <a:off x="3209059" y="4544665"/>
              <a:ext cx="483176" cy="0"/>
            </a:xfrm>
            <a:prstGeom prst="straightConnector1">
              <a:avLst/>
            </a:prstGeom>
            <a:ln w="57150">
              <a:solidFill>
                <a:srgbClr val="203864"/>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4652C1E-56FB-9393-5C93-1B8415C40F99}"/>
                </a:ext>
              </a:extLst>
            </p:cNvPr>
            <p:cNvSpPr txBox="1"/>
            <p:nvPr/>
          </p:nvSpPr>
          <p:spPr>
            <a:xfrm>
              <a:off x="4012630" y="4394623"/>
              <a:ext cx="1060204" cy="307777"/>
            </a:xfrm>
            <a:prstGeom prst="rect">
              <a:avLst/>
            </a:prstGeom>
            <a:noFill/>
          </p:spPr>
          <p:txBody>
            <a:bodyPr wrap="square" rtlCol="0">
              <a:spAutoFit/>
            </a:bodyPr>
            <a:lstStyle/>
            <a:p>
              <a:pPr algn="ctr"/>
              <a:r>
                <a:rPr lang="en-US" sz="1400" b="1" dirty="0"/>
                <a:t>Ranking</a:t>
              </a:r>
              <a:endParaRPr lang="en-US" sz="1400" dirty="0"/>
            </a:p>
          </p:txBody>
        </p:sp>
        <p:sp>
          <p:nvSpPr>
            <p:cNvPr id="32" name="TextBox 31">
              <a:extLst>
                <a:ext uri="{FF2B5EF4-FFF2-40B4-BE49-F238E27FC236}">
                  <a16:creationId xmlns:a16="http://schemas.microsoft.com/office/drawing/2014/main" id="{9508BBAE-BE89-0EBF-C49F-7D84A75F0784}"/>
                </a:ext>
              </a:extLst>
            </p:cNvPr>
            <p:cNvSpPr txBox="1"/>
            <p:nvPr/>
          </p:nvSpPr>
          <p:spPr>
            <a:xfrm>
              <a:off x="1574020" y="5180228"/>
              <a:ext cx="3745432" cy="615553"/>
            </a:xfrm>
            <a:prstGeom prst="rect">
              <a:avLst/>
            </a:prstGeom>
            <a:noFill/>
          </p:spPr>
          <p:txBody>
            <a:bodyPr wrap="square" rtlCol="0">
              <a:spAutoFit/>
            </a:bodyPr>
            <a:lstStyle/>
            <a:p>
              <a:r>
                <a:rPr lang="en-US" b="1" dirty="0"/>
                <a:t>Unscored Projects</a:t>
              </a:r>
            </a:p>
            <a:p>
              <a:r>
                <a:rPr lang="en-US" sz="1600" dirty="0"/>
                <a:t>Studies, COMPASS local programs</a:t>
              </a:r>
            </a:p>
          </p:txBody>
        </p:sp>
      </p:grpSp>
    </p:spTree>
    <p:extLst>
      <p:ext uri="{BB962C8B-B14F-4D97-AF65-F5344CB8AC3E}">
        <p14:creationId xmlns:p14="http://schemas.microsoft.com/office/powerpoint/2010/main" val="230553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10173-191A-8B87-C621-AF6DF7406C26}"/>
              </a:ext>
            </a:extLst>
          </p:cNvPr>
          <p:cNvSpPr/>
          <p:nvPr/>
        </p:nvSpPr>
        <p:spPr>
          <a:xfrm>
            <a:off x="4308077" y="967181"/>
            <a:ext cx="4627999" cy="554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5025" y="294960"/>
            <a:ext cx="7886700" cy="769356"/>
          </a:xfrm>
        </p:spPr>
        <p:txBody>
          <a:bodyPr/>
          <a:lstStyle/>
          <a:p>
            <a:r>
              <a:rPr lang="en-US" dirty="0"/>
              <a:t>Purpose of Scoring</a:t>
            </a:r>
          </a:p>
        </p:txBody>
      </p:sp>
      <p:sp>
        <p:nvSpPr>
          <p:cNvPr id="5" name="Text Placeholder 4">
            <a:extLst>
              <a:ext uri="{FF2B5EF4-FFF2-40B4-BE49-F238E27FC236}">
                <a16:creationId xmlns:a16="http://schemas.microsoft.com/office/drawing/2014/main" id="{F137AF2B-686B-8CDA-506B-F202F5127C0F}"/>
              </a:ext>
            </a:extLst>
          </p:cNvPr>
          <p:cNvSpPr>
            <a:spLocks noGrp="1"/>
          </p:cNvSpPr>
          <p:nvPr>
            <p:ph type="body" sz="quarter" idx="10"/>
          </p:nvPr>
        </p:nvSpPr>
        <p:spPr>
          <a:xfrm>
            <a:off x="355025" y="1262625"/>
            <a:ext cx="4196258" cy="2766167"/>
          </a:xfrm>
        </p:spPr>
        <p:txBody>
          <a:bodyPr>
            <a:normAutofit/>
          </a:bodyPr>
          <a:lstStyle/>
          <a:p>
            <a:pPr>
              <a:lnSpc>
                <a:spcPct val="150000"/>
              </a:lnSpc>
            </a:pPr>
            <a:r>
              <a:rPr lang="en-US" sz="2000" dirty="0"/>
              <a:t>Supports CIM 2050</a:t>
            </a:r>
          </a:p>
          <a:p>
            <a:pPr>
              <a:lnSpc>
                <a:spcPct val="150000"/>
              </a:lnSpc>
            </a:pPr>
            <a:r>
              <a:rPr lang="en-US" sz="2000" dirty="0"/>
              <a:t>Describe project impact</a:t>
            </a:r>
          </a:p>
          <a:p>
            <a:pPr>
              <a:lnSpc>
                <a:spcPct val="150000"/>
              </a:lnSpc>
            </a:pPr>
            <a:endParaRPr lang="en-US" dirty="0"/>
          </a:p>
          <a:p>
            <a:pPr marL="0" indent="0">
              <a:lnSpc>
                <a:spcPct val="150000"/>
              </a:lnSpc>
              <a:buNone/>
            </a:pPr>
            <a:endParaRPr lang="en-US" dirty="0"/>
          </a:p>
        </p:txBody>
      </p:sp>
      <p:sp>
        <p:nvSpPr>
          <p:cNvPr id="36" name="Text Placeholder 4">
            <a:extLst>
              <a:ext uri="{FF2B5EF4-FFF2-40B4-BE49-F238E27FC236}">
                <a16:creationId xmlns:a16="http://schemas.microsoft.com/office/drawing/2014/main" id="{89A2836B-CE62-CB39-4B16-0CF8213A8CC3}"/>
              </a:ext>
            </a:extLst>
          </p:cNvPr>
          <p:cNvSpPr txBox="1">
            <a:spLocks/>
          </p:cNvSpPr>
          <p:nvPr/>
        </p:nvSpPr>
        <p:spPr>
          <a:xfrm>
            <a:off x="355025" y="2734200"/>
            <a:ext cx="4196258" cy="39423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dirty="0">
                <a:solidFill>
                  <a:schemeClr val="accent5">
                    <a:lumMod val="50000"/>
                  </a:schemeClr>
                </a:solidFill>
              </a:rPr>
              <a:t>Outcomes</a:t>
            </a:r>
          </a:p>
          <a:p>
            <a:pPr>
              <a:lnSpc>
                <a:spcPct val="150000"/>
              </a:lnSpc>
            </a:pPr>
            <a:r>
              <a:rPr lang="en-US" sz="2000" dirty="0"/>
              <a:t>Integrates Products</a:t>
            </a:r>
          </a:p>
          <a:p>
            <a:pPr>
              <a:lnSpc>
                <a:spcPct val="150000"/>
              </a:lnSpc>
            </a:pPr>
            <a:r>
              <a:rPr lang="en-US" sz="2000" dirty="0"/>
              <a:t>Objective evaluation</a:t>
            </a:r>
          </a:p>
          <a:p>
            <a:pPr>
              <a:lnSpc>
                <a:spcPct val="150000"/>
              </a:lnSpc>
            </a:pPr>
            <a:r>
              <a:rPr lang="en-US" sz="2000" dirty="0"/>
              <a:t>Facilitate conversations</a:t>
            </a:r>
          </a:p>
          <a:p>
            <a:pPr marL="0" indent="0">
              <a:lnSpc>
                <a:spcPct val="150000"/>
              </a:lnSpc>
              <a:buFont typeface="Arial" panose="020B0604020202020204" pitchFamily="34" charset="0"/>
              <a:buNone/>
            </a:pPr>
            <a:endParaRPr lang="en-US" dirty="0"/>
          </a:p>
        </p:txBody>
      </p:sp>
      <p:pic>
        <p:nvPicPr>
          <p:cNvPr id="10" name="Picture 9" descr="Logo&#10;&#10;Description automatically generated with medium confidence">
            <a:extLst>
              <a:ext uri="{FF2B5EF4-FFF2-40B4-BE49-F238E27FC236}">
                <a16:creationId xmlns:a16="http://schemas.microsoft.com/office/drawing/2014/main" id="{DF198F7C-A7A4-D3FB-CA82-5D899538C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1985" y="2733392"/>
            <a:ext cx="3562350" cy="1295400"/>
          </a:xfrm>
          <a:prstGeom prst="rect">
            <a:avLst/>
          </a:prstGeom>
        </p:spPr>
      </p:pic>
    </p:spTree>
    <p:extLst>
      <p:ext uri="{BB962C8B-B14F-4D97-AF65-F5344CB8AC3E}">
        <p14:creationId xmlns:p14="http://schemas.microsoft.com/office/powerpoint/2010/main" val="1288687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7810173-191A-8B87-C621-AF6DF7406C26}"/>
              </a:ext>
            </a:extLst>
          </p:cNvPr>
          <p:cNvSpPr/>
          <p:nvPr/>
        </p:nvSpPr>
        <p:spPr>
          <a:xfrm>
            <a:off x="1873102" y="952705"/>
            <a:ext cx="4627999" cy="554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A9E6475-E26E-B34D-CFE9-0EEC34E711AC}"/>
              </a:ext>
            </a:extLst>
          </p:cNvPr>
          <p:cNvSpPr/>
          <p:nvPr/>
        </p:nvSpPr>
        <p:spPr>
          <a:xfrm>
            <a:off x="3975989" y="5528510"/>
            <a:ext cx="2559759" cy="1054101"/>
          </a:xfrm>
          <a:prstGeom prst="trapezoid">
            <a:avLst>
              <a:gd name="adj" fmla="val 48226"/>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C6A219C1-9D3D-6CD2-C079-0CC41D461EF7}"/>
              </a:ext>
            </a:extLst>
          </p:cNvPr>
          <p:cNvGrpSpPr/>
          <p:nvPr/>
        </p:nvGrpSpPr>
        <p:grpSpPr>
          <a:xfrm>
            <a:off x="1873102" y="1115222"/>
            <a:ext cx="4628001" cy="5467389"/>
            <a:chOff x="4265742" y="1209161"/>
            <a:chExt cx="4628001" cy="5467389"/>
          </a:xfrm>
        </p:grpSpPr>
        <p:sp>
          <p:nvSpPr>
            <p:cNvPr id="6" name="Flowchart: Preparation 5">
              <a:extLst>
                <a:ext uri="{FF2B5EF4-FFF2-40B4-BE49-F238E27FC236}">
                  <a16:creationId xmlns:a16="http://schemas.microsoft.com/office/drawing/2014/main" id="{26A9079D-6E85-8195-8CD4-65B4B051ABB7}"/>
                </a:ext>
              </a:extLst>
            </p:cNvPr>
            <p:cNvSpPr/>
            <p:nvPr/>
          </p:nvSpPr>
          <p:spPr>
            <a:xfrm>
              <a:off x="4265742" y="4536264"/>
              <a:ext cx="2539323" cy="2140286"/>
            </a:xfrm>
            <a:prstGeom prst="flowChartPreparati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eparation 6">
              <a:extLst>
                <a:ext uri="{FF2B5EF4-FFF2-40B4-BE49-F238E27FC236}">
                  <a16:creationId xmlns:a16="http://schemas.microsoft.com/office/drawing/2014/main" id="{8D65B825-4310-A13C-69B4-76CA5ADA8040}"/>
                </a:ext>
              </a:extLst>
            </p:cNvPr>
            <p:cNvSpPr/>
            <p:nvPr/>
          </p:nvSpPr>
          <p:spPr>
            <a:xfrm>
              <a:off x="6354420" y="3424539"/>
              <a:ext cx="2539323" cy="2140286"/>
            </a:xfrm>
            <a:prstGeom prst="flowChartPreparati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eparation 7">
              <a:extLst>
                <a:ext uri="{FF2B5EF4-FFF2-40B4-BE49-F238E27FC236}">
                  <a16:creationId xmlns:a16="http://schemas.microsoft.com/office/drawing/2014/main" id="{65CDD16D-D65C-43C2-4A51-086D3980C555}"/>
                </a:ext>
              </a:extLst>
            </p:cNvPr>
            <p:cNvSpPr/>
            <p:nvPr/>
          </p:nvSpPr>
          <p:spPr>
            <a:xfrm>
              <a:off x="4265742" y="2329002"/>
              <a:ext cx="2539323" cy="2140286"/>
            </a:xfrm>
            <a:prstGeom prst="flowChartPreparati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eparation 8">
              <a:extLst>
                <a:ext uri="{FF2B5EF4-FFF2-40B4-BE49-F238E27FC236}">
                  <a16:creationId xmlns:a16="http://schemas.microsoft.com/office/drawing/2014/main" id="{9CF84CB3-565A-328E-112D-8ABCB3A16DC3}"/>
                </a:ext>
              </a:extLst>
            </p:cNvPr>
            <p:cNvSpPr/>
            <p:nvPr/>
          </p:nvSpPr>
          <p:spPr>
            <a:xfrm>
              <a:off x="6354419" y="1209161"/>
              <a:ext cx="2539323" cy="2140286"/>
            </a:xfrm>
            <a:prstGeom prst="flowChartPreparati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Crash with solid fill">
              <a:extLst>
                <a:ext uri="{FF2B5EF4-FFF2-40B4-BE49-F238E27FC236}">
                  <a16:creationId xmlns:a16="http://schemas.microsoft.com/office/drawing/2014/main" id="{B2BFFE8C-AB18-6A5B-F514-69C85C3DBC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9573" y="1726134"/>
              <a:ext cx="824336" cy="824336"/>
            </a:xfrm>
            <a:prstGeom prst="rect">
              <a:avLst/>
            </a:prstGeom>
          </p:spPr>
        </p:pic>
        <p:pic>
          <p:nvPicPr>
            <p:cNvPr id="25" name="Graphic 24" descr="Treasure chest with solid fill">
              <a:extLst>
                <a:ext uri="{FF2B5EF4-FFF2-40B4-BE49-F238E27FC236}">
                  <a16:creationId xmlns:a16="http://schemas.microsoft.com/office/drawing/2014/main" id="{C7E2E726-0397-9D73-0522-D410ADAE4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4169" y="3056205"/>
              <a:ext cx="731957" cy="731957"/>
            </a:xfrm>
            <a:prstGeom prst="rect">
              <a:avLst/>
            </a:prstGeom>
          </p:spPr>
        </p:pic>
        <p:pic>
          <p:nvPicPr>
            <p:cNvPr id="26" name="Graphic 25" descr="Tree With Roots with solid fill">
              <a:extLst>
                <a:ext uri="{FF2B5EF4-FFF2-40B4-BE49-F238E27FC236}">
                  <a16:creationId xmlns:a16="http://schemas.microsoft.com/office/drawing/2014/main" id="{1ED1F97F-7D68-7039-6FC9-37CD05FA19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3359" y="4189647"/>
              <a:ext cx="769014" cy="769014"/>
            </a:xfrm>
            <a:prstGeom prst="rect">
              <a:avLst/>
            </a:prstGeom>
          </p:spPr>
        </p:pic>
        <p:pic>
          <p:nvPicPr>
            <p:cNvPr id="27" name="Graphic 26" descr="Park scene with solid fill">
              <a:extLst>
                <a:ext uri="{FF2B5EF4-FFF2-40B4-BE49-F238E27FC236}">
                  <a16:creationId xmlns:a16="http://schemas.microsoft.com/office/drawing/2014/main" id="{FF719A49-61D2-978C-3F10-08CCEE2D08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09577" y="5151490"/>
              <a:ext cx="946494" cy="946494"/>
            </a:xfrm>
            <a:prstGeom prst="rect">
              <a:avLst/>
            </a:prstGeom>
          </p:spPr>
        </p:pic>
        <p:sp>
          <p:nvSpPr>
            <p:cNvPr id="28" name="Content Placeholder 2">
              <a:extLst>
                <a:ext uri="{FF2B5EF4-FFF2-40B4-BE49-F238E27FC236}">
                  <a16:creationId xmlns:a16="http://schemas.microsoft.com/office/drawing/2014/main" id="{BD4201A3-0B06-CF7C-CE45-890C8722945E}"/>
                </a:ext>
              </a:extLst>
            </p:cNvPr>
            <p:cNvSpPr txBox="1">
              <a:spLocks/>
            </p:cNvSpPr>
            <p:nvPr/>
          </p:nvSpPr>
          <p:spPr>
            <a:xfrm>
              <a:off x="6925732" y="1368372"/>
              <a:ext cx="1405467"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Safety</a:t>
              </a:r>
            </a:p>
            <a:p>
              <a:pPr marL="0" indent="0">
                <a:buNone/>
              </a:pPr>
              <a:endParaRPr lang="en-US" sz="2000" dirty="0">
                <a:solidFill>
                  <a:schemeClr val="bg1"/>
                </a:solidFill>
              </a:endParaRPr>
            </a:p>
          </p:txBody>
        </p:sp>
        <p:sp>
          <p:nvSpPr>
            <p:cNvPr id="29" name="Content Placeholder 2">
              <a:extLst>
                <a:ext uri="{FF2B5EF4-FFF2-40B4-BE49-F238E27FC236}">
                  <a16:creationId xmlns:a16="http://schemas.microsoft.com/office/drawing/2014/main" id="{D4E89CC7-C2F9-F240-B360-75982EFD11BD}"/>
                </a:ext>
              </a:extLst>
            </p:cNvPr>
            <p:cNvSpPr txBox="1">
              <a:spLocks/>
            </p:cNvSpPr>
            <p:nvPr/>
          </p:nvSpPr>
          <p:spPr>
            <a:xfrm>
              <a:off x="4787948" y="2409454"/>
              <a:ext cx="1780452" cy="5448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Economic Vitality</a:t>
              </a:r>
            </a:p>
            <a:p>
              <a:pPr marL="0" indent="0">
                <a:buNone/>
              </a:pPr>
              <a:endParaRPr lang="en-US" sz="2000" dirty="0">
                <a:solidFill>
                  <a:schemeClr val="bg1"/>
                </a:solidFill>
              </a:endParaRPr>
            </a:p>
          </p:txBody>
        </p:sp>
        <p:sp>
          <p:nvSpPr>
            <p:cNvPr id="30" name="Content Placeholder 2">
              <a:extLst>
                <a:ext uri="{FF2B5EF4-FFF2-40B4-BE49-F238E27FC236}">
                  <a16:creationId xmlns:a16="http://schemas.microsoft.com/office/drawing/2014/main" id="{17733C9A-8AD4-D85F-F45E-BEAC73507352}"/>
                </a:ext>
              </a:extLst>
            </p:cNvPr>
            <p:cNvSpPr txBox="1">
              <a:spLocks/>
            </p:cNvSpPr>
            <p:nvPr/>
          </p:nvSpPr>
          <p:spPr>
            <a:xfrm>
              <a:off x="6805065" y="3555311"/>
              <a:ext cx="1456731" cy="656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Quality of Life</a:t>
              </a:r>
            </a:p>
            <a:p>
              <a:pPr marL="0" indent="0">
                <a:buNone/>
              </a:pPr>
              <a:endParaRPr lang="en-US" sz="2000" dirty="0">
                <a:solidFill>
                  <a:schemeClr val="bg1"/>
                </a:solidFill>
              </a:endParaRPr>
            </a:p>
          </p:txBody>
        </p:sp>
        <p:sp>
          <p:nvSpPr>
            <p:cNvPr id="31" name="Content Placeholder 2">
              <a:extLst>
                <a:ext uri="{FF2B5EF4-FFF2-40B4-BE49-F238E27FC236}">
                  <a16:creationId xmlns:a16="http://schemas.microsoft.com/office/drawing/2014/main" id="{73097D50-2FB6-09AD-E78D-6DEABAD80CCA}"/>
                </a:ext>
              </a:extLst>
            </p:cNvPr>
            <p:cNvSpPr txBox="1">
              <a:spLocks/>
            </p:cNvSpPr>
            <p:nvPr/>
          </p:nvSpPr>
          <p:spPr>
            <a:xfrm>
              <a:off x="4502405" y="4734573"/>
              <a:ext cx="2065995" cy="4913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Convenience</a:t>
              </a:r>
            </a:p>
          </p:txBody>
        </p:sp>
        <p:sp>
          <p:nvSpPr>
            <p:cNvPr id="20" name="Content Placeholder 2">
              <a:extLst>
                <a:ext uri="{FF2B5EF4-FFF2-40B4-BE49-F238E27FC236}">
                  <a16:creationId xmlns:a16="http://schemas.microsoft.com/office/drawing/2014/main" id="{B6E7E924-0A0A-143C-1247-9104CA7A10AD}"/>
                </a:ext>
              </a:extLst>
            </p:cNvPr>
            <p:cNvSpPr txBox="1">
              <a:spLocks/>
            </p:cNvSpPr>
            <p:nvPr/>
          </p:nvSpPr>
          <p:spPr>
            <a:xfrm>
              <a:off x="6925732" y="5766555"/>
              <a:ext cx="1405467"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Bonus</a:t>
              </a:r>
            </a:p>
            <a:p>
              <a:pPr marL="0" indent="0">
                <a:buNone/>
              </a:pPr>
              <a:endParaRPr lang="en-US" sz="2000" dirty="0">
                <a:solidFill>
                  <a:schemeClr val="bg1"/>
                </a:solidFill>
              </a:endParaRPr>
            </a:p>
          </p:txBody>
        </p:sp>
        <p:sp>
          <p:nvSpPr>
            <p:cNvPr id="21" name="Content Placeholder 2">
              <a:extLst>
                <a:ext uri="{FF2B5EF4-FFF2-40B4-BE49-F238E27FC236}">
                  <a16:creationId xmlns:a16="http://schemas.microsoft.com/office/drawing/2014/main" id="{29988D88-6069-598C-2314-F826B2679668}"/>
                </a:ext>
              </a:extLst>
            </p:cNvPr>
            <p:cNvSpPr txBox="1">
              <a:spLocks/>
            </p:cNvSpPr>
            <p:nvPr/>
          </p:nvSpPr>
          <p:spPr>
            <a:xfrm>
              <a:off x="6606395" y="2685377"/>
              <a:ext cx="2044142"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Max 40 pts.</a:t>
              </a:r>
            </a:p>
            <a:p>
              <a:pPr marL="0" indent="0">
                <a:buNone/>
              </a:pPr>
              <a:endParaRPr lang="en-US" sz="2000" dirty="0">
                <a:solidFill>
                  <a:schemeClr val="bg1"/>
                </a:solidFill>
              </a:endParaRPr>
            </a:p>
          </p:txBody>
        </p:sp>
        <p:sp>
          <p:nvSpPr>
            <p:cNvPr id="22" name="Content Placeholder 2">
              <a:extLst>
                <a:ext uri="{FF2B5EF4-FFF2-40B4-BE49-F238E27FC236}">
                  <a16:creationId xmlns:a16="http://schemas.microsoft.com/office/drawing/2014/main" id="{9301F146-3367-FE63-817B-EAF30AFA0C56}"/>
                </a:ext>
              </a:extLst>
            </p:cNvPr>
            <p:cNvSpPr txBox="1">
              <a:spLocks/>
            </p:cNvSpPr>
            <p:nvPr/>
          </p:nvSpPr>
          <p:spPr>
            <a:xfrm>
              <a:off x="4540963" y="3857240"/>
              <a:ext cx="2044142"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Max 25 pts.</a:t>
              </a:r>
            </a:p>
            <a:p>
              <a:pPr marL="0" indent="0">
                <a:buNone/>
              </a:pPr>
              <a:endParaRPr lang="en-US" sz="2000" dirty="0">
                <a:solidFill>
                  <a:schemeClr val="bg1"/>
                </a:solidFill>
              </a:endParaRPr>
            </a:p>
          </p:txBody>
        </p:sp>
        <p:sp>
          <p:nvSpPr>
            <p:cNvPr id="23" name="Content Placeholder 2">
              <a:extLst>
                <a:ext uri="{FF2B5EF4-FFF2-40B4-BE49-F238E27FC236}">
                  <a16:creationId xmlns:a16="http://schemas.microsoft.com/office/drawing/2014/main" id="{CBF75913-11B3-421F-0350-B998DD68C41A}"/>
                </a:ext>
              </a:extLst>
            </p:cNvPr>
            <p:cNvSpPr txBox="1">
              <a:spLocks/>
            </p:cNvSpPr>
            <p:nvPr/>
          </p:nvSpPr>
          <p:spPr>
            <a:xfrm>
              <a:off x="6606395" y="5010043"/>
              <a:ext cx="2044142"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Max 15 pts.</a:t>
              </a:r>
            </a:p>
            <a:p>
              <a:pPr marL="0" indent="0">
                <a:buNone/>
              </a:pPr>
              <a:endParaRPr lang="en-US" sz="2000" dirty="0">
                <a:solidFill>
                  <a:schemeClr val="bg1"/>
                </a:solidFill>
              </a:endParaRPr>
            </a:p>
          </p:txBody>
        </p:sp>
        <p:sp>
          <p:nvSpPr>
            <p:cNvPr id="32" name="Content Placeholder 2">
              <a:extLst>
                <a:ext uri="{FF2B5EF4-FFF2-40B4-BE49-F238E27FC236}">
                  <a16:creationId xmlns:a16="http://schemas.microsoft.com/office/drawing/2014/main" id="{BFCD0B3E-99A6-76AD-3729-226D3C346E2D}"/>
                </a:ext>
              </a:extLst>
            </p:cNvPr>
            <p:cNvSpPr txBox="1">
              <a:spLocks/>
            </p:cNvSpPr>
            <p:nvPr/>
          </p:nvSpPr>
          <p:spPr>
            <a:xfrm>
              <a:off x="4540963" y="6181906"/>
              <a:ext cx="2044142"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Max 25 pts.</a:t>
              </a:r>
            </a:p>
            <a:p>
              <a:pPr marL="0" indent="0">
                <a:buNone/>
              </a:pPr>
              <a:endParaRPr lang="en-US" sz="2000" dirty="0">
                <a:solidFill>
                  <a:schemeClr val="bg1"/>
                </a:solidFill>
              </a:endParaRPr>
            </a:p>
          </p:txBody>
        </p:sp>
        <p:sp>
          <p:nvSpPr>
            <p:cNvPr id="34" name="Content Placeholder 2">
              <a:extLst>
                <a:ext uri="{FF2B5EF4-FFF2-40B4-BE49-F238E27FC236}">
                  <a16:creationId xmlns:a16="http://schemas.microsoft.com/office/drawing/2014/main" id="{73139E8A-E214-88EF-25F9-956F3358DE1C}"/>
                </a:ext>
              </a:extLst>
            </p:cNvPr>
            <p:cNvSpPr txBox="1">
              <a:spLocks/>
            </p:cNvSpPr>
            <p:nvPr/>
          </p:nvSpPr>
          <p:spPr>
            <a:xfrm>
              <a:off x="6606395" y="6148910"/>
              <a:ext cx="2044142" cy="491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bg1"/>
                  </a:solidFill>
                </a:rPr>
                <a:t>Max 25 pts.</a:t>
              </a:r>
            </a:p>
            <a:p>
              <a:pPr marL="0" indent="0">
                <a:buNone/>
              </a:pPr>
              <a:endParaRPr lang="en-US" sz="2000" dirty="0">
                <a:solidFill>
                  <a:schemeClr val="bg1"/>
                </a:solidFill>
              </a:endParaRPr>
            </a:p>
          </p:txBody>
        </p:sp>
      </p:grpSp>
      <p:sp>
        <p:nvSpPr>
          <p:cNvPr id="10" name="Flowchart: Preparation 9">
            <a:extLst>
              <a:ext uri="{FF2B5EF4-FFF2-40B4-BE49-F238E27FC236}">
                <a16:creationId xmlns:a16="http://schemas.microsoft.com/office/drawing/2014/main" id="{B90CF016-9D5A-8DA6-155F-4E1223505038}"/>
              </a:ext>
            </a:extLst>
          </p:cNvPr>
          <p:cNvSpPr/>
          <p:nvPr/>
        </p:nvSpPr>
        <p:spPr>
          <a:xfrm>
            <a:off x="1871928" y="23234"/>
            <a:ext cx="2539323" cy="2140286"/>
          </a:xfrm>
          <a:prstGeom prst="flowChartPreparation">
            <a:avLst/>
          </a:prstGeom>
          <a:solidFill>
            <a:srgbClr val="2038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FD445B-EF47-3627-7021-768983B69784}"/>
              </a:ext>
            </a:extLst>
          </p:cNvPr>
          <p:cNvSpPr/>
          <p:nvPr/>
        </p:nvSpPr>
        <p:spPr>
          <a:xfrm>
            <a:off x="1702051" y="19909"/>
            <a:ext cx="2709200" cy="10734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9544" y="183349"/>
            <a:ext cx="7886700" cy="769356"/>
          </a:xfrm>
        </p:spPr>
        <p:txBody>
          <a:bodyPr/>
          <a:lstStyle/>
          <a:p>
            <a:r>
              <a:rPr lang="en-US" dirty="0"/>
              <a:t>CIM 2050 Goals Areas</a:t>
            </a:r>
          </a:p>
        </p:txBody>
      </p:sp>
      <p:sp>
        <p:nvSpPr>
          <p:cNvPr id="4" name="Content Placeholder 2">
            <a:extLst>
              <a:ext uri="{FF2B5EF4-FFF2-40B4-BE49-F238E27FC236}">
                <a16:creationId xmlns:a16="http://schemas.microsoft.com/office/drawing/2014/main" id="{7D2594F3-8883-49EE-D56D-6B99860D9811}"/>
              </a:ext>
            </a:extLst>
          </p:cNvPr>
          <p:cNvSpPr txBox="1">
            <a:spLocks/>
          </p:cNvSpPr>
          <p:nvPr/>
        </p:nvSpPr>
        <p:spPr>
          <a:xfrm>
            <a:off x="2223655" y="1243233"/>
            <a:ext cx="1712372" cy="49131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dirty="0">
                <a:solidFill>
                  <a:schemeClr val="bg1"/>
                </a:solidFill>
              </a:rPr>
              <a:t>CIM</a:t>
            </a:r>
          </a:p>
          <a:p>
            <a:pPr marL="0" indent="0" algn="ctr">
              <a:buNone/>
            </a:pPr>
            <a:r>
              <a:rPr lang="en-US" sz="8000" dirty="0">
                <a:solidFill>
                  <a:schemeClr val="bg1"/>
                </a:solidFill>
              </a:rPr>
              <a:t>Max 26 pts</a:t>
            </a:r>
            <a:r>
              <a:rPr lang="en-US" sz="3600" dirty="0">
                <a:solidFill>
                  <a:schemeClr val="bg1"/>
                </a:solidFill>
              </a:rPr>
              <a:t>.</a:t>
            </a:r>
          </a:p>
          <a:p>
            <a:pPr marL="0" indent="0">
              <a:buNone/>
            </a:pPr>
            <a:endParaRPr lang="en-US" sz="2000" dirty="0">
              <a:solidFill>
                <a:schemeClr val="bg1"/>
              </a:solidFill>
            </a:endParaRPr>
          </a:p>
        </p:txBody>
      </p:sp>
    </p:spTree>
    <p:extLst>
      <p:ext uri="{BB962C8B-B14F-4D97-AF65-F5344CB8AC3E}">
        <p14:creationId xmlns:p14="http://schemas.microsoft.com/office/powerpoint/2010/main" val="175069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B1440-D3D6-F73E-0990-E03003DDBA0E}"/>
              </a:ext>
            </a:extLst>
          </p:cNvPr>
          <p:cNvSpPr>
            <a:spLocks noGrp="1"/>
          </p:cNvSpPr>
          <p:nvPr>
            <p:ph type="title"/>
          </p:nvPr>
        </p:nvSpPr>
        <p:spPr>
          <a:xfrm>
            <a:off x="444754" y="5440250"/>
            <a:ext cx="7886700" cy="1325563"/>
          </a:xfrm>
        </p:spPr>
        <p:txBody>
          <a:bodyPr/>
          <a:lstStyle/>
          <a:p>
            <a:r>
              <a:rPr lang="en-US" dirty="0"/>
              <a:t>Scoring Criteria</a:t>
            </a:r>
          </a:p>
        </p:txBody>
      </p:sp>
      <p:sp>
        <p:nvSpPr>
          <p:cNvPr id="36" name="Text Placeholder 2">
            <a:extLst>
              <a:ext uri="{FF2B5EF4-FFF2-40B4-BE49-F238E27FC236}">
                <a16:creationId xmlns:a16="http://schemas.microsoft.com/office/drawing/2014/main" id="{38A52B1E-D20B-34BE-D78B-1F0D97A33C5C}"/>
              </a:ext>
            </a:extLst>
          </p:cNvPr>
          <p:cNvSpPr txBox="1">
            <a:spLocks/>
          </p:cNvSpPr>
          <p:nvPr/>
        </p:nvSpPr>
        <p:spPr>
          <a:xfrm>
            <a:off x="2588447" y="4423966"/>
            <a:ext cx="1566849" cy="430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rPr>
              <a:t>5/15</a:t>
            </a:r>
          </a:p>
        </p:txBody>
      </p:sp>
      <p:pic>
        <p:nvPicPr>
          <p:cNvPr id="7" name="Picture 6">
            <a:extLst>
              <a:ext uri="{FF2B5EF4-FFF2-40B4-BE49-F238E27FC236}">
                <a16:creationId xmlns:a16="http://schemas.microsoft.com/office/drawing/2014/main" id="{F9C2FB34-B3E6-D4DD-260B-2780014867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850" y="229374"/>
            <a:ext cx="4327254" cy="4917981"/>
          </a:xfrm>
          <a:prstGeom prst="rect">
            <a:avLst/>
          </a:prstGeom>
        </p:spPr>
      </p:pic>
      <p:pic>
        <p:nvPicPr>
          <p:cNvPr id="9" name="Picture 8">
            <a:extLst>
              <a:ext uri="{FF2B5EF4-FFF2-40B4-BE49-F238E27FC236}">
                <a16:creationId xmlns:a16="http://schemas.microsoft.com/office/drawing/2014/main" id="{E0C2C14A-081C-77D7-6291-DC162BCFE8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19866" y="762441"/>
            <a:ext cx="3704267" cy="4967687"/>
          </a:xfrm>
          <a:prstGeom prst="rect">
            <a:avLst/>
          </a:prstGeom>
        </p:spPr>
      </p:pic>
      <p:pic>
        <p:nvPicPr>
          <p:cNvPr id="11" name="Picture 10">
            <a:extLst>
              <a:ext uri="{FF2B5EF4-FFF2-40B4-BE49-F238E27FC236}">
                <a16:creationId xmlns:a16="http://schemas.microsoft.com/office/drawing/2014/main" id="{D259028F-96FA-D041-0445-90412FDD57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267109" y="1506693"/>
            <a:ext cx="3536416" cy="5259120"/>
          </a:xfrm>
          <a:prstGeom prst="rect">
            <a:avLst/>
          </a:prstGeom>
        </p:spPr>
      </p:pic>
    </p:spTree>
    <p:extLst>
      <p:ext uri="{BB962C8B-B14F-4D97-AF65-F5344CB8AC3E}">
        <p14:creationId xmlns:p14="http://schemas.microsoft.com/office/powerpoint/2010/main" val="2809152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24C01F5-FA59-5272-3F5E-A7AD90CC8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EAEE60-DAAC-62CD-A02B-154DA02847C5}"/>
              </a:ext>
            </a:extLst>
          </p:cNvPr>
          <p:cNvSpPr>
            <a:spLocks noGrp="1"/>
          </p:cNvSpPr>
          <p:nvPr>
            <p:ph type="title"/>
          </p:nvPr>
        </p:nvSpPr>
        <p:spPr>
          <a:xfrm>
            <a:off x="214348" y="0"/>
            <a:ext cx="7886700" cy="1325563"/>
          </a:xfrm>
        </p:spPr>
        <p:txBody>
          <a:bodyPr/>
          <a:lstStyle/>
          <a:p>
            <a:r>
              <a:rPr lang="en-US" dirty="0"/>
              <a:t>Summary Ranking - Studies</a:t>
            </a:r>
          </a:p>
        </p:txBody>
      </p:sp>
      <p:graphicFrame>
        <p:nvGraphicFramePr>
          <p:cNvPr id="8" name="Table 8">
            <a:extLst>
              <a:ext uri="{FF2B5EF4-FFF2-40B4-BE49-F238E27FC236}">
                <a16:creationId xmlns:a16="http://schemas.microsoft.com/office/drawing/2014/main" id="{CC129EBC-E640-A8F2-6272-605C780F65D3}"/>
              </a:ext>
            </a:extLst>
          </p:cNvPr>
          <p:cNvGraphicFramePr>
            <a:graphicFrameLocks noGrp="1"/>
          </p:cNvGraphicFramePr>
          <p:nvPr>
            <p:extLst>
              <p:ext uri="{D42A27DB-BD31-4B8C-83A1-F6EECF244321}">
                <p14:modId xmlns:p14="http://schemas.microsoft.com/office/powerpoint/2010/main" val="1248049898"/>
              </p:ext>
            </p:extLst>
          </p:nvPr>
        </p:nvGraphicFramePr>
        <p:xfrm>
          <a:off x="481457" y="1404363"/>
          <a:ext cx="8237181" cy="3153509"/>
        </p:xfrm>
        <a:graphic>
          <a:graphicData uri="http://schemas.openxmlformats.org/drawingml/2006/table">
            <a:tbl>
              <a:tblPr firstRow="1" bandRow="1">
                <a:tableStyleId>{5C22544A-7EE6-4342-B048-85BDC9FD1C3A}</a:tableStyleId>
              </a:tblPr>
              <a:tblGrid>
                <a:gridCol w="1061015">
                  <a:extLst>
                    <a:ext uri="{9D8B030D-6E8A-4147-A177-3AD203B41FA5}">
                      <a16:colId xmlns:a16="http://schemas.microsoft.com/office/drawing/2014/main" val="2302603665"/>
                    </a:ext>
                  </a:extLst>
                </a:gridCol>
                <a:gridCol w="5929745">
                  <a:extLst>
                    <a:ext uri="{9D8B030D-6E8A-4147-A177-3AD203B41FA5}">
                      <a16:colId xmlns:a16="http://schemas.microsoft.com/office/drawing/2014/main" val="1089965091"/>
                    </a:ext>
                  </a:extLst>
                </a:gridCol>
                <a:gridCol w="1246421">
                  <a:extLst>
                    <a:ext uri="{9D8B030D-6E8A-4147-A177-3AD203B41FA5}">
                      <a16:colId xmlns:a16="http://schemas.microsoft.com/office/drawing/2014/main" val="3681084437"/>
                    </a:ext>
                  </a:extLst>
                </a:gridCol>
              </a:tblGrid>
              <a:tr h="683394">
                <a:tc>
                  <a:txBody>
                    <a:bodyPr/>
                    <a:lstStyle/>
                    <a:p>
                      <a:pPr algn="ctr"/>
                      <a:r>
                        <a:rPr lang="en-US" dirty="0"/>
                        <a:t>Prelim Rank*</a:t>
                      </a:r>
                    </a:p>
                  </a:txBody>
                  <a:tcPr anchor="ctr"/>
                </a:tc>
                <a:tc>
                  <a:txBody>
                    <a:bodyPr/>
                    <a:lstStyle/>
                    <a:p>
                      <a:pPr algn="ctr"/>
                      <a:r>
                        <a:rPr lang="en-US" dirty="0"/>
                        <a:t>Project</a:t>
                      </a:r>
                    </a:p>
                  </a:txBody>
                  <a:tcPr anchor="ctr"/>
                </a:tc>
                <a:tc>
                  <a:txBody>
                    <a:bodyPr/>
                    <a:lstStyle/>
                    <a:p>
                      <a:pPr algn="ctr"/>
                      <a:r>
                        <a:rPr lang="en-US" dirty="0"/>
                        <a:t>Sponsor</a:t>
                      </a:r>
                    </a:p>
                  </a:txBody>
                  <a:tcPr anchor="ctr"/>
                </a:tc>
                <a:extLst>
                  <a:ext uri="{0D108BD9-81ED-4DB2-BD59-A6C34878D82A}">
                    <a16:rowId xmlns:a16="http://schemas.microsoft.com/office/drawing/2014/main" val="2873821420"/>
                  </a:ext>
                </a:extLst>
              </a:tr>
              <a:tr h="653129">
                <a:tc>
                  <a:txBody>
                    <a:bodyPr/>
                    <a:lstStyle/>
                    <a:p>
                      <a:pPr algn="ctr" fontAlgn="ctr"/>
                      <a:endParaRPr lang="en-US" sz="1600" b="0" i="0" u="none" strike="noStrike" dirty="0">
                        <a:solidFill>
                          <a:schemeClr val="tx1"/>
                        </a:solidFill>
                        <a:effectLst/>
                        <a:latin typeface="Verdana" panose="020B0604030504040204" pitchFamily="34"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High Injury Network</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COMPASS</a:t>
                      </a:r>
                    </a:p>
                  </a:txBody>
                  <a:tcPr marL="7620" marR="7620" marT="7620" marB="0" anchor="ctr"/>
                </a:tc>
                <a:extLst>
                  <a:ext uri="{0D108BD9-81ED-4DB2-BD59-A6C34878D82A}">
                    <a16:rowId xmlns:a16="http://schemas.microsoft.com/office/drawing/2014/main" val="2186787068"/>
                  </a:ext>
                </a:extLst>
              </a:tr>
              <a:tr h="628073">
                <a:tc>
                  <a:txBody>
                    <a:bodyPr/>
                    <a:lstStyle/>
                    <a:p>
                      <a:pPr algn="ctr" fontAlgn="ctr"/>
                      <a:endParaRPr lang="en-US" sz="1600" b="0" i="0" u="none" strike="noStrike" dirty="0">
                        <a:solidFill>
                          <a:schemeClr val="tx1"/>
                        </a:solidFill>
                        <a:effectLst/>
                        <a:latin typeface="Verdana" panose="020B0604030504040204" pitchFamily="34" charset="0"/>
                      </a:endParaRPr>
                    </a:p>
                  </a:txBody>
                  <a:tcPr marL="7620" marR="7620" marT="7620" marB="0" anchor="ctr"/>
                </a:tc>
                <a:tc>
                  <a:txBody>
                    <a:bodyPr/>
                    <a:lstStyle/>
                    <a:p>
                      <a:pPr algn="l" fontAlgn="ctr"/>
                      <a:r>
                        <a:rPr lang="en-US" sz="1600" b="0" i="0" u="none" strike="noStrike" dirty="0">
                          <a:solidFill>
                            <a:schemeClr val="tx1"/>
                          </a:solidFill>
                          <a:effectLst/>
                          <a:latin typeface="Verdana" panose="020B0604030504040204" pitchFamily="34" charset="0"/>
                        </a:rPr>
                        <a:t>Fiscal Impact Analysis</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COMPASS</a:t>
                      </a:r>
                    </a:p>
                  </a:txBody>
                  <a:tcPr marL="7620" marR="7620" marT="7620" marB="0" anchor="ctr"/>
                </a:tc>
                <a:extLst>
                  <a:ext uri="{0D108BD9-81ED-4DB2-BD59-A6C34878D82A}">
                    <a16:rowId xmlns:a16="http://schemas.microsoft.com/office/drawing/2014/main" val="658851405"/>
                  </a:ext>
                </a:extLst>
              </a:tr>
              <a:tr h="609600">
                <a:tc>
                  <a:txBody>
                    <a:bodyPr/>
                    <a:lstStyle/>
                    <a:p>
                      <a:pPr algn="ctr" fontAlgn="ctr"/>
                      <a:endParaRPr lang="en-US" sz="1600" b="0" i="0" u="none" strike="noStrike" dirty="0">
                        <a:solidFill>
                          <a:schemeClr val="tx1"/>
                        </a:solidFill>
                        <a:effectLst/>
                        <a:latin typeface="Verdana" panose="020B0604030504040204" pitchFamily="34"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Pavement Condition Analysis</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COMPASS</a:t>
                      </a:r>
                    </a:p>
                  </a:txBody>
                  <a:tcPr marL="7620" marR="7620" marT="7620" marB="0" anchor="ctr"/>
                </a:tc>
                <a:extLst>
                  <a:ext uri="{0D108BD9-81ED-4DB2-BD59-A6C34878D82A}">
                    <a16:rowId xmlns:a16="http://schemas.microsoft.com/office/drawing/2014/main" val="1308250666"/>
                  </a:ext>
                </a:extLst>
              </a:tr>
              <a:tr h="579313">
                <a:tc>
                  <a:txBody>
                    <a:bodyPr/>
                    <a:lstStyle/>
                    <a:p>
                      <a:pPr algn="ctr" fontAlgn="ctr"/>
                      <a:endParaRPr lang="en-US" sz="1600" b="0" i="0" u="none" strike="noStrike" dirty="0">
                        <a:solidFill>
                          <a:schemeClr val="tx1"/>
                        </a:solidFill>
                        <a:effectLst/>
                        <a:latin typeface="Verdana" panose="020B0604030504040204" pitchFamily="34" charset="0"/>
                      </a:endParaRPr>
                    </a:p>
                  </a:txBody>
                  <a:tcPr marL="7620" marR="7620" marT="762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0" i="0" u="none" strike="noStrike" dirty="0">
                          <a:solidFill>
                            <a:schemeClr val="tx1"/>
                          </a:solidFill>
                          <a:effectLst/>
                          <a:latin typeface="Verdana" panose="020B0604030504040204" pitchFamily="34" charset="0"/>
                        </a:rPr>
                        <a:t>Complete Network Policy</a:t>
                      </a:r>
                    </a:p>
                  </a:txBody>
                  <a:tcPr marL="7620" marR="7620" marT="7620" marB="0" anchor="ctr"/>
                </a:tc>
                <a:tc>
                  <a:txBody>
                    <a:bodyPr/>
                    <a:lstStyle/>
                    <a:p>
                      <a:pPr algn="ctr" fontAlgn="ctr"/>
                      <a:r>
                        <a:rPr lang="en-US" sz="1600" b="0" i="0" u="none" strike="noStrike" dirty="0">
                          <a:solidFill>
                            <a:schemeClr val="tx1"/>
                          </a:solidFill>
                          <a:effectLst/>
                          <a:latin typeface="Verdana" panose="020B0604030504040204" pitchFamily="34" charset="0"/>
                        </a:rPr>
                        <a:t>COMPASS</a:t>
                      </a:r>
                    </a:p>
                  </a:txBody>
                  <a:tcPr marL="7620" marR="7620" marT="7620" marB="0" anchor="ctr"/>
                </a:tc>
                <a:extLst>
                  <a:ext uri="{0D108BD9-81ED-4DB2-BD59-A6C34878D82A}">
                    <a16:rowId xmlns:a16="http://schemas.microsoft.com/office/drawing/2014/main" val="1995586568"/>
                  </a:ext>
                </a:extLst>
              </a:tr>
            </a:tbl>
          </a:graphicData>
        </a:graphic>
      </p:graphicFrame>
      <p:sp>
        <p:nvSpPr>
          <p:cNvPr id="3" name="TextBox 2">
            <a:extLst>
              <a:ext uri="{FF2B5EF4-FFF2-40B4-BE49-F238E27FC236}">
                <a16:creationId xmlns:a16="http://schemas.microsoft.com/office/drawing/2014/main" id="{C020101E-3220-CE34-44C5-1A926236D7A9}"/>
              </a:ext>
            </a:extLst>
          </p:cNvPr>
          <p:cNvSpPr txBox="1"/>
          <p:nvPr/>
        </p:nvSpPr>
        <p:spPr>
          <a:xfrm>
            <a:off x="402799" y="4636672"/>
            <a:ext cx="6803922" cy="276999"/>
          </a:xfrm>
          <a:prstGeom prst="rect">
            <a:avLst/>
          </a:prstGeom>
          <a:noFill/>
        </p:spPr>
        <p:txBody>
          <a:bodyPr wrap="square" rtlCol="0">
            <a:spAutoFit/>
          </a:bodyPr>
          <a:lstStyle/>
          <a:p>
            <a:r>
              <a:rPr lang="en-US" sz="1200" dirty="0"/>
              <a:t>*currently shown in order of applicant priority</a:t>
            </a:r>
            <a:endParaRPr lang="en-GB" sz="1200" dirty="0"/>
          </a:p>
        </p:txBody>
      </p:sp>
    </p:spTree>
    <p:extLst>
      <p:ext uri="{BB962C8B-B14F-4D97-AF65-F5344CB8AC3E}">
        <p14:creationId xmlns:p14="http://schemas.microsoft.com/office/powerpoint/2010/main" val="42379244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erdana">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9106</TotalTime>
  <Words>2906</Words>
  <Application>Microsoft Office PowerPoint</Application>
  <PresentationFormat>On-screen Show (4:3)</PresentationFormat>
  <Paragraphs>483</Paragraphs>
  <Slides>42</Slides>
  <Notes>36</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Brush Script MT</vt:lpstr>
      <vt:lpstr>Calibri</vt:lpstr>
      <vt:lpstr>CIDFont+F2</vt:lpstr>
      <vt:lpstr>Ebrima</vt:lpstr>
      <vt:lpstr>Verdana</vt:lpstr>
      <vt:lpstr>Office Theme</vt:lpstr>
      <vt:lpstr>Project Applications Review </vt:lpstr>
      <vt:lpstr>PowerPoint Presentation</vt:lpstr>
      <vt:lpstr>PowerPoint Presentation</vt:lpstr>
      <vt:lpstr>Application Process</vt:lpstr>
      <vt:lpstr>PowerPoint Presentation</vt:lpstr>
      <vt:lpstr>Purpose of Scoring</vt:lpstr>
      <vt:lpstr>CIM 2050 Goals Areas</vt:lpstr>
      <vt:lpstr>Scoring Criteria</vt:lpstr>
      <vt:lpstr>Summary Ranking - Studies</vt:lpstr>
      <vt:lpstr>Summary Ranking - Alternative</vt:lpstr>
      <vt:lpstr>Summary Ranking - Roadway</vt:lpstr>
      <vt:lpstr>Summary Ranking - Roadway</vt:lpstr>
      <vt:lpstr>PowerPoint Presentation</vt:lpstr>
      <vt:lpstr>High Injury Network</vt:lpstr>
      <vt:lpstr>Fiscal Impact Analysis</vt:lpstr>
      <vt:lpstr>Pavement Condition Analysis</vt:lpstr>
      <vt:lpstr>Complete Network Policy</vt:lpstr>
      <vt:lpstr>Paired Comparison Process</vt:lpstr>
      <vt:lpstr>Paired Comparison Process</vt:lpstr>
      <vt:lpstr>PowerPoint Presentation</vt:lpstr>
      <vt:lpstr>Ridenbaugh Canal Pathway</vt:lpstr>
      <vt:lpstr>Pedestrian Crossing at 32nd Street, Garden City</vt:lpstr>
      <vt:lpstr>Interstate 84B 39th Street to Sugar Road, Sidepath </vt:lpstr>
      <vt:lpstr>11th Avenue Sidepath</vt:lpstr>
      <vt:lpstr>PowerPoint Presentation</vt:lpstr>
      <vt:lpstr>Northside Boulevard and Ustick Road Roundabout</vt:lpstr>
      <vt:lpstr>Ustick Road Widening,  Franklin Boulevard to CanAda Road</vt:lpstr>
      <vt:lpstr>Franklin Boulevard Widening, Birch Lane to Ustick Road</vt:lpstr>
      <vt:lpstr>North 39th Street and Garrity Boulevard, Signal</vt:lpstr>
      <vt:lpstr>11th Avenue and Ustick Road,  Signalized Intersection Improvements</vt:lpstr>
      <vt:lpstr>North 39th Street and Airport Road, Roundabout</vt:lpstr>
      <vt:lpstr>Madison Road and Ustick Road Intersection Improvements</vt:lpstr>
      <vt:lpstr>Victory Road, Kings Road to Happy Valley Road Pavement Conditions</vt:lpstr>
      <vt:lpstr>CanAda Road and Ustick Road Signalized Intersection</vt:lpstr>
      <vt:lpstr>Prescott Lane and Ustick Road Signalized Intersection</vt:lpstr>
      <vt:lpstr>Midland Boulevard and Marketplace Safety Improvements</vt:lpstr>
      <vt:lpstr>Midland Boulevard and Davis Avenue Signalized Intersection</vt:lpstr>
      <vt:lpstr>Ustick Road and North Franklin Boulevard Signalized Intersection</vt:lpstr>
      <vt:lpstr>Midland Boulevard and Smith Avenue Signalized Intersection</vt:lpstr>
      <vt:lpstr>Conclusion/summary</vt:lpstr>
      <vt:lpstr>Questions?</vt:lpstr>
      <vt:lpstr>Contact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Torkelson</dc:creator>
  <cp:lastModifiedBy>Josie Gallup</cp:lastModifiedBy>
  <cp:revision>535</cp:revision>
  <cp:lastPrinted>2023-02-07T15:30:54Z</cp:lastPrinted>
  <dcterms:created xsi:type="dcterms:W3CDTF">2014-11-04T19:57:51Z</dcterms:created>
  <dcterms:modified xsi:type="dcterms:W3CDTF">2025-02-06T16:32:58Z</dcterms:modified>
</cp:coreProperties>
</file>